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41"/>
  </p:notesMasterIdLst>
  <p:handoutMasterIdLst>
    <p:handoutMasterId r:id="rId42"/>
  </p:handoutMasterIdLst>
  <p:sldIdLst>
    <p:sldId id="797" r:id="rId2"/>
    <p:sldId id="798" r:id="rId3"/>
    <p:sldId id="812" r:id="rId4"/>
    <p:sldId id="820" r:id="rId5"/>
    <p:sldId id="806" r:id="rId6"/>
    <p:sldId id="823" r:id="rId7"/>
    <p:sldId id="824" r:id="rId8"/>
    <p:sldId id="822" r:id="rId9"/>
    <p:sldId id="825" r:id="rId10"/>
    <p:sldId id="826" r:id="rId11"/>
    <p:sldId id="845" r:id="rId12"/>
    <p:sldId id="827" r:id="rId13"/>
    <p:sldId id="828" r:id="rId14"/>
    <p:sldId id="829" r:id="rId15"/>
    <p:sldId id="830" r:id="rId16"/>
    <p:sldId id="831" r:id="rId17"/>
    <p:sldId id="832" r:id="rId18"/>
    <p:sldId id="833" r:id="rId19"/>
    <p:sldId id="834" r:id="rId20"/>
    <p:sldId id="835" r:id="rId21"/>
    <p:sldId id="836" r:id="rId22"/>
    <p:sldId id="837" r:id="rId23"/>
    <p:sldId id="839" r:id="rId24"/>
    <p:sldId id="840" r:id="rId25"/>
    <p:sldId id="841" r:id="rId26"/>
    <p:sldId id="842" r:id="rId27"/>
    <p:sldId id="849" r:id="rId28"/>
    <p:sldId id="843" r:id="rId29"/>
    <p:sldId id="813" r:id="rId30"/>
    <p:sldId id="844" r:id="rId31"/>
    <p:sldId id="846" r:id="rId32"/>
    <p:sldId id="847" r:id="rId33"/>
    <p:sldId id="814" r:id="rId34"/>
    <p:sldId id="848" r:id="rId35"/>
    <p:sldId id="851" r:id="rId36"/>
    <p:sldId id="850" r:id="rId37"/>
    <p:sldId id="815" r:id="rId38"/>
    <p:sldId id="821" r:id="rId39"/>
    <p:sldId id="805" r:id="rId40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5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0"/>
    <a:srgbClr val="DEDEDE"/>
    <a:srgbClr val="EFEFEF"/>
    <a:srgbClr val="BAD9FE"/>
    <a:srgbClr val="C3E4F5"/>
    <a:srgbClr val="E2F2FA"/>
    <a:srgbClr val="09698D"/>
    <a:srgbClr val="777777"/>
    <a:srgbClr val="3C3C3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6997" autoAdjust="0"/>
  </p:normalViewPr>
  <p:slideViewPr>
    <p:cSldViewPr snapToGrid="0">
      <p:cViewPr varScale="1">
        <p:scale>
          <a:sx n="101" d="100"/>
          <a:sy n="101" d="100"/>
        </p:scale>
        <p:origin x="1722" y="96"/>
      </p:cViewPr>
      <p:guideLst>
        <p:guide orient="horz" pos="2161"/>
        <p:guide pos="5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406" y="120"/>
      </p:cViewPr>
      <p:guideLst>
        <p:guide orient="horz" pos="2236"/>
        <p:guide pos="3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gray">
          <a:xfrm>
            <a:off x="429786" y="6838792"/>
            <a:ext cx="334152" cy="235043"/>
          </a:xfrm>
          <a:prstGeom prst="rect">
            <a:avLst/>
          </a:prstGeom>
          <a:noFill/>
        </p:spPr>
        <p:txBody>
          <a:bodyPr wrap="none" lIns="95610" tIns="47805" rIns="95610" bIns="47805" rtlCol="0">
            <a:spAutoFit/>
          </a:bodyPr>
          <a:lstStyle/>
          <a:p>
            <a:pPr algn="r"/>
            <a:fld id="{2B7AF141-2B95-496E-A444-1A6308939B01}" type="slidenum">
              <a:rPr lang="en-US" sz="900">
                <a:solidFill>
                  <a:schemeClr val="accent3"/>
                </a:solidFill>
              </a:rPr>
              <a:pPr algn="r"/>
              <a:t>‹#›</a:t>
            </a:fld>
            <a:endParaRPr lang="en-US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6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311150"/>
            <a:ext cx="3551237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595" y="3157549"/>
            <a:ext cx="9097431" cy="319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1" tIns="48246" rIns="96491" bIns="48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429786" y="6838792"/>
            <a:ext cx="334152" cy="235043"/>
          </a:xfrm>
          <a:prstGeom prst="rect">
            <a:avLst/>
          </a:prstGeom>
          <a:noFill/>
        </p:spPr>
        <p:txBody>
          <a:bodyPr wrap="none" lIns="95610" tIns="47805" rIns="95610" bIns="47805" rtlCol="0">
            <a:spAutoFit/>
          </a:bodyPr>
          <a:lstStyle/>
          <a:p>
            <a:pPr algn="r"/>
            <a:fld id="{2B7AF141-2B95-496E-A444-1A6308939B0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algn="r"/>
              <a:t>‹#›</a:t>
            </a:fld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657562" y="6838793"/>
            <a:ext cx="4227846" cy="235043"/>
          </a:xfrm>
          <a:prstGeom prst="rect">
            <a:avLst/>
          </a:prstGeom>
          <a:noFill/>
        </p:spPr>
        <p:txBody>
          <a:bodyPr wrap="none" lIns="95610" tIns="47805" rIns="95610" bIns="47805" rtlCol="0">
            <a:spAutoFit/>
          </a:bodyPr>
          <a:lstStyle/>
          <a:p>
            <a:pPr algn="l">
              <a:defRPr/>
            </a:pPr>
            <a:r>
              <a:rPr lang="en-US" sz="900" dirty="0" smtClean="0">
                <a:solidFill>
                  <a:schemeClr val="accent3"/>
                </a:solidFill>
                <a:cs typeface="+mn-cs"/>
              </a:rPr>
              <a:t></a:t>
            </a:r>
            <a:r>
              <a:rPr lang="en-US" sz="900" kern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© 2015 Cadence Design Systems, Inc. Cadence confidential. Internal use only.</a:t>
            </a:r>
            <a:endParaRPr lang="en-US" sz="900" kern="1200" dirty="0">
              <a:solidFill>
                <a:schemeClr val="bg1">
                  <a:lumMod val="7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99" y="6810377"/>
            <a:ext cx="1727712" cy="16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2005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1125" indent="-111125" algn="l" rtl="0" fontAlgn="base">
      <a:spcBef>
        <a:spcPts val="300"/>
      </a:spcBef>
      <a:spcAft>
        <a:spcPct val="0"/>
      </a:spcAft>
      <a:buFont typeface="Arial" pitchFamily="34" charset="0"/>
      <a:buChar char=" 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3363" indent="-122238" algn="l" rtl="0" fontAlgn="base">
      <a:spcBef>
        <a:spcPts val="300"/>
      </a:spcBef>
      <a:spcAft>
        <a:spcPct val="0"/>
      </a:spcAft>
      <a:buFont typeface="Arial" pitchFamily="34" charset="0"/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96875" indent="-112713" algn="l" rtl="0" fontAlgn="base">
      <a:spcBef>
        <a:spcPts val="300"/>
      </a:spcBef>
      <a:spcAft>
        <a:spcPct val="0"/>
      </a:spcAft>
      <a:buFont typeface="Arial" pitchFamily="34" charset="0"/>
      <a:buChar char="-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68325" indent="-112713" algn="l" rtl="0" fontAlgn="base">
      <a:spcBef>
        <a:spcPts val="300"/>
      </a:spcBef>
      <a:spcAft>
        <a:spcPct val="0"/>
      </a:spcAft>
      <a:buFont typeface="Arial" pitchFamily="34" charset="0"/>
      <a:buChar char="-"/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741363" indent="-112713" algn="l" rtl="0" fontAlgn="base">
      <a:spcBef>
        <a:spcPts val="300"/>
      </a:spcBef>
      <a:spcAft>
        <a:spcPct val="0"/>
      </a:spcAft>
      <a:buFont typeface="Arial" pitchFamily="34" charset="0"/>
      <a:buChar char="-"/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rcad_scripting@cadence.co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 презентация дает</a:t>
            </a:r>
            <a:r>
              <a:rPr lang="ru-RU" baseline="0" dirty="0" smtClean="0"/>
              <a:t> некоторую вводную информацию для тех, кто хочет создавать собственные подпрограммы, или «скрипты», на языке </a:t>
            </a:r>
            <a:r>
              <a:rPr lang="en-US" baseline="0" dirty="0" smtClean="0"/>
              <a:t>TCL </a:t>
            </a:r>
            <a:r>
              <a:rPr lang="ru-RU" baseline="0" dirty="0" smtClean="0"/>
              <a:t>для добавления новых возможностей к схемному редактору </a:t>
            </a:r>
            <a:r>
              <a:rPr lang="en-US" baseline="0" dirty="0" smtClean="0"/>
              <a:t>OrCAD Capture.</a:t>
            </a:r>
          </a:p>
          <a:p>
            <a:r>
              <a:rPr lang="ru-RU" baseline="0" dirty="0" smtClean="0"/>
              <a:t>Презентация не является всеобъемлющим учебником по программированию, а скорее дает базовую информацию, с которой можно начинать дальнейшее изучение темы.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18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Методы и классы. Это как подпрограмма, функция, но ориентированная на работу только с определенным типом объектов.  Кроме того, некоторые объекты могут быть «производными» от более обобщенных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объектов, например, «линия» как производная от объекта «графический примитив». В этом случае объект типа «линия» может наследовать функции, которые доступны объекту типа «графический примитив». В такой ситуации тип «линия» - это класс, функции работы с линиями – называются методы.</a:t>
            </a:r>
            <a:endParaRPr lang="ru-RU" dirty="0" smtClean="0"/>
          </a:p>
          <a:p>
            <a:r>
              <a:rPr lang="ru-RU" dirty="0" smtClean="0"/>
              <a:t>Примечание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ru-RU" dirty="0" smtClean="0"/>
              <a:t>Знак доллара $ в языке </a:t>
            </a:r>
            <a:r>
              <a:rPr lang="en-US" dirty="0" smtClean="0"/>
              <a:t>TCL </a:t>
            </a:r>
            <a:r>
              <a:rPr lang="ru-RU" dirty="0" smtClean="0"/>
              <a:t>может использоваться для подстановки значений переменных при вызове</a:t>
            </a:r>
            <a:r>
              <a:rPr lang="ru-RU" baseline="0" dirty="0" smtClean="0"/>
              <a:t> функций</a:t>
            </a:r>
            <a:r>
              <a:rPr lang="en-US" dirty="0" smtClean="0"/>
              <a:t>.</a:t>
            </a:r>
            <a:r>
              <a:rPr lang="ru-RU" dirty="0" smtClean="0"/>
              <a:t> В противном случае функция воспримет</a:t>
            </a:r>
            <a:r>
              <a:rPr lang="ru-RU" baseline="0" dirty="0" smtClean="0"/>
              <a:t> имя переменной как текст и будет использовать этот текст как «текстовое значение» – так устроен этот язык.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072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Иерархия классов (рисунок взят из документации)</a:t>
            </a:r>
            <a:r>
              <a:rPr lang="ru-RU" baseline="0" dirty="0" smtClean="0"/>
              <a:t> – это ключ к пониманию того, какой класс порожден из какого более «старшего» класса, а значит, он наследует те методы, которые были присущи этому старшему классу, и он добавляет к ним новые методы, присущие только этому классу.</a:t>
            </a:r>
          </a:p>
          <a:p>
            <a:r>
              <a:rPr lang="ru-RU" baseline="0" dirty="0" smtClean="0"/>
              <a:t>Если вы хотите узнать, какие методы доступны только для определенного класса, например, </a:t>
            </a:r>
            <a:r>
              <a:rPr lang="en-US" baseline="0" dirty="0" err="1" smtClean="0"/>
              <a:t>DboLib</a:t>
            </a:r>
            <a:r>
              <a:rPr lang="en-US" baseline="0" dirty="0" smtClean="0"/>
              <a:t>, </a:t>
            </a:r>
            <a:r>
              <a:rPr lang="ru-RU" baseline="0" dirty="0" smtClean="0"/>
              <a:t>вы можете вызвать команду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“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info commands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DboLib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_*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”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 Это покажет только те методы, которые доступны напрямую именно для данного класса, но не покажет методы, которые переданы ему по наследству от более «старшего» класса.</a:t>
            </a:r>
            <a:endParaRPr lang="ru-RU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88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</a:t>
            </a:r>
            <a:r>
              <a:rPr lang="ru-RU" baseline="0" dirty="0" smtClean="0"/>
              <a:t> как информация по функциям и классам в </a:t>
            </a:r>
            <a:r>
              <a:rPr lang="en-US" baseline="0" dirty="0" smtClean="0"/>
              <a:t>Capture </a:t>
            </a:r>
            <a:r>
              <a:rPr lang="ru-RU" baseline="0" dirty="0" smtClean="0"/>
              <a:t>в документации довольно скудная, приходится искать ее самостоятельно. Для этой цели можно использовать вот такие возможности интерпретатора – команду </a:t>
            </a:r>
            <a:r>
              <a:rPr lang="en-US" baseline="0" dirty="0" smtClean="0"/>
              <a:t>info </a:t>
            </a:r>
            <a:r>
              <a:rPr lang="ru-RU" baseline="0" dirty="0" smtClean="0"/>
              <a:t>с использованием звездочки для поиска доступных команд (то есть классов и методов работы с ними).</a:t>
            </a:r>
          </a:p>
          <a:p>
            <a:r>
              <a:rPr lang="ru-RU" baseline="0" dirty="0" smtClean="0"/>
              <a:t>К сожалению, не очень понятно, как искать имена доступных констант, а также какие константы в каких случаях и для каких объектов можно применять. Некоторые константы можно посмотреть в прилагаемых примерах скриптов, или в </a:t>
            </a:r>
            <a:r>
              <a:rPr lang="en-US" baseline="0" dirty="0" smtClean="0"/>
              <a:t>PDF</a:t>
            </a:r>
            <a:r>
              <a:rPr lang="ru-RU" baseline="0" dirty="0" smtClean="0"/>
              <a:t>-файлах с описаниями.</a:t>
            </a:r>
            <a:br>
              <a:rPr lang="ru-RU" baseline="0" dirty="0" smtClean="0"/>
            </a:br>
            <a:r>
              <a:rPr lang="ru-RU" baseline="0" dirty="0" smtClean="0"/>
              <a:t>Но о некоторых приходится догадываться, или получать их методом проб и ошибок.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34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объекты </a:t>
            </a:r>
            <a:r>
              <a:rPr lang="en-US" dirty="0" smtClean="0"/>
              <a:t>Capture</a:t>
            </a:r>
            <a:r>
              <a:rPr lang="ru-RU" dirty="0" smtClean="0"/>
              <a:t> </a:t>
            </a:r>
            <a:r>
              <a:rPr lang="ru-RU" dirty="0" err="1" smtClean="0"/>
              <a:t>агрегируются</a:t>
            </a:r>
            <a:r>
              <a:rPr lang="ru-RU" dirty="0" smtClean="0"/>
              <a:t> в контейнеры, то есть в объекты более высокого уровня в иерархии проекта. Например – </a:t>
            </a:r>
            <a:r>
              <a:rPr lang="ru-RU" dirty="0" err="1" smtClean="0"/>
              <a:t>пины</a:t>
            </a:r>
            <a:r>
              <a:rPr lang="ru-RU" dirty="0" smtClean="0"/>
              <a:t> внутри компонента.</a:t>
            </a:r>
            <a:endParaRPr lang="en-US" dirty="0" smtClean="0"/>
          </a:p>
          <a:p>
            <a:pPr lvl="1"/>
            <a:r>
              <a:rPr lang="ru-RU" dirty="0" smtClean="0"/>
              <a:t>Объекты-Контейнеры содержат другие объекты</a:t>
            </a:r>
          </a:p>
          <a:p>
            <a:pPr lvl="1"/>
            <a:r>
              <a:rPr lang="ru-RU" dirty="0" smtClean="0"/>
              <a:t>Итераторы используются для доступа к этим объектам внутри контейнера.</a:t>
            </a:r>
          </a:p>
          <a:p>
            <a:pPr lvl="1"/>
            <a:r>
              <a:rPr lang="ru-RU" dirty="0" smtClean="0"/>
              <a:t>Каждый объект «знает», в каком контейнере он находится.</a:t>
            </a:r>
          </a:p>
          <a:p>
            <a:r>
              <a:rPr lang="ru-RU" dirty="0" smtClean="0"/>
              <a:t>Два первичных вида контейнеров – </a:t>
            </a:r>
            <a:r>
              <a:rPr lang="en-US" dirty="0" smtClean="0"/>
              <a:t>Library </a:t>
            </a:r>
            <a:r>
              <a:rPr lang="ru-RU" dirty="0" smtClean="0"/>
              <a:t>и </a:t>
            </a:r>
            <a:r>
              <a:rPr lang="en-US" dirty="0" smtClean="0"/>
              <a:t>Design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Доступ к ним осуществляется только через главный объект</a:t>
            </a:r>
            <a:r>
              <a:rPr lang="ru-RU" baseline="0" dirty="0" smtClean="0"/>
              <a:t> – текущую открытую сессию </a:t>
            </a:r>
            <a:r>
              <a:rPr lang="en-US" dirty="0" smtClean="0"/>
              <a:t>Session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ru-RU" baseline="0" dirty="0" smtClean="0"/>
              <a:t> представленном на слайде описании функции </a:t>
            </a:r>
            <a:r>
              <a:rPr lang="en-US" baseline="0" dirty="0" err="1" smtClean="0"/>
              <a:t>GetDesignAndSchematic</a:t>
            </a:r>
            <a:r>
              <a:rPr lang="ru-RU" baseline="0" dirty="0" smtClean="0"/>
              <a:t>, взятом из документации,</a:t>
            </a:r>
            <a:r>
              <a:rPr lang="en-US" baseline="0" dirty="0" smtClean="0"/>
              <a:t> </a:t>
            </a:r>
            <a:r>
              <a:rPr lang="ru-RU" baseline="0" dirty="0" smtClean="0"/>
              <a:t>показано, что эта функция является методом для класса </a:t>
            </a:r>
            <a:r>
              <a:rPr lang="en-US" baseline="0" dirty="0" err="1" smtClean="0"/>
              <a:t>DboSession</a:t>
            </a:r>
            <a:r>
              <a:rPr lang="en-US" baseline="0" dirty="0" smtClean="0"/>
              <a:t>, </a:t>
            </a:r>
            <a:r>
              <a:rPr lang="ru-RU" baseline="0" dirty="0" smtClean="0"/>
              <a:t>и по имени дизайна позволяет открыть этот дизайн как объект для дальнейших манипуляций.</a:t>
            </a:r>
            <a:br>
              <a:rPr lang="ru-RU" baseline="0" dirty="0" smtClean="0"/>
            </a:br>
            <a:r>
              <a:rPr lang="ru-RU" baseline="0" dirty="0" smtClean="0"/>
              <a:t>Последовательность действий программиста следующая</a:t>
            </a:r>
            <a:r>
              <a:rPr lang="en-US" baseline="0" dirty="0" smtClean="0"/>
              <a:t> </a:t>
            </a:r>
            <a:r>
              <a:rPr lang="ru-RU" baseline="0" dirty="0" smtClean="0"/>
              <a:t>(это можно найти в примерах)</a:t>
            </a:r>
            <a:r>
              <a:rPr lang="en-US" baseline="0" dirty="0" smtClean="0"/>
              <a:t>:</a:t>
            </a:r>
            <a:br>
              <a:rPr lang="en-US" baseline="0" dirty="0" smtClean="0"/>
            </a:br>
            <a:r>
              <a:rPr lang="ru-RU" baseline="0" dirty="0" smtClean="0"/>
              <a:t>Создать новую сессию функцией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DboTclHelper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_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sCreateSession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и затем в ней можно открыть нужный дизайн с диска, указав путь к нему и имя файла с расширением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DSN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ru-RU" i="0" baseline="0" dirty="0" smtClean="0"/>
          </a:p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baseline="0" dirty="0" smtClean="0"/>
              <a:t>Другая функция, </a:t>
            </a:r>
            <a:r>
              <a:rPr lang="en-US" baseline="0" dirty="0" err="1" smtClean="0"/>
              <a:t>GetOpenDesign</a:t>
            </a:r>
            <a:r>
              <a:rPr lang="ru-RU" baseline="0" dirty="0" smtClean="0"/>
              <a:t>, в документации не описана. Как узнать, что она делает? Можно послать вопрос на электронную почту, указанную в начале данной презентации - </a:t>
            </a:r>
            <a:r>
              <a:rPr lang="en-US" dirty="0" smtClean="0">
                <a:hlinkClick r:id="rId3"/>
              </a:rPr>
              <a:t>orcad_scripting@cadence.com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707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 показана иерархия контейнеров и объектов, а также</a:t>
            </a:r>
            <a:r>
              <a:rPr lang="ru-RU" baseline="0" dirty="0" smtClean="0"/>
              <a:t> иерархия классов</a:t>
            </a:r>
            <a:r>
              <a:rPr lang="ru-RU" dirty="0" smtClean="0"/>
              <a:t> в </a:t>
            </a:r>
            <a:r>
              <a:rPr lang="en-US" dirty="0" smtClean="0"/>
              <a:t>Capture. </a:t>
            </a:r>
            <a:r>
              <a:rPr lang="ru-RU" dirty="0" smtClean="0"/>
              <a:t>Информацию об объектах-примитивах содержит в себе</a:t>
            </a:r>
            <a:r>
              <a:rPr lang="ru-RU" baseline="0" dirty="0" smtClean="0"/>
              <a:t> контейнер</a:t>
            </a:r>
            <a:r>
              <a:rPr lang="en-US" baseline="0" dirty="0" smtClean="0"/>
              <a:t>-</a:t>
            </a:r>
            <a:r>
              <a:rPr lang="ru-RU" baseline="0" dirty="0" smtClean="0"/>
              <a:t>библиотека </a:t>
            </a:r>
            <a:r>
              <a:rPr lang="en-US" baseline="0" dirty="0" smtClean="0"/>
              <a:t>Library</a:t>
            </a:r>
            <a:r>
              <a:rPr lang="ru-RU" baseline="0" dirty="0" smtClean="0"/>
              <a:t> (наверху)</a:t>
            </a:r>
            <a:r>
              <a:rPr lang="en-US" baseline="0" dirty="0" smtClean="0"/>
              <a:t>, </a:t>
            </a:r>
            <a:r>
              <a:rPr lang="ru-RU" baseline="0" dirty="0" smtClean="0"/>
              <a:t>а логическую информацию об электрической схеме соединений содержит в себе контейнер-проект </a:t>
            </a:r>
            <a:r>
              <a:rPr lang="en-US" baseline="0" dirty="0" smtClean="0"/>
              <a:t>Design (</a:t>
            </a:r>
            <a:r>
              <a:rPr lang="ru-RU" baseline="0" dirty="0" smtClean="0"/>
              <a:t>внизу).</a:t>
            </a:r>
            <a:endParaRPr lang="en-US" dirty="0" smtClean="0"/>
          </a:p>
          <a:p>
            <a:r>
              <a:rPr lang="ru-RU" sz="1200" dirty="0" smtClean="0"/>
              <a:t>Линии с</a:t>
            </a:r>
            <a:r>
              <a:rPr lang="ru-RU" sz="1200" baseline="0" dirty="0" smtClean="0"/>
              <a:t> надписью </a:t>
            </a:r>
            <a:r>
              <a:rPr lang="en-US" sz="1200" dirty="0" smtClean="0"/>
              <a:t>“contains” </a:t>
            </a:r>
            <a:r>
              <a:rPr lang="ru-RU" sz="1200" dirty="0" smtClean="0"/>
              <a:t>показывают</a:t>
            </a:r>
            <a:r>
              <a:rPr lang="en-US" sz="1200" dirty="0" smtClean="0"/>
              <a:t> </a:t>
            </a:r>
            <a:r>
              <a:rPr lang="ru-RU" sz="1200" dirty="0" smtClean="0"/>
              <a:t>иерархию объектов, а пунктир </a:t>
            </a:r>
            <a:r>
              <a:rPr lang="en-US" sz="1200" dirty="0" err="1" smtClean="0"/>
              <a:t>IsA</a:t>
            </a:r>
            <a:r>
              <a:rPr lang="en-US" sz="1200" dirty="0" smtClean="0"/>
              <a:t> –</a:t>
            </a:r>
            <a:r>
              <a:rPr lang="ru-RU" sz="1200" dirty="0" smtClean="0"/>
              <a:t> иерархию классов. Например, </a:t>
            </a:r>
            <a:r>
              <a:rPr lang="en-US" sz="1200" dirty="0" smtClean="0"/>
              <a:t>Part</a:t>
            </a:r>
            <a:r>
              <a:rPr lang="ru-RU" sz="1200" dirty="0" smtClean="0"/>
              <a:t> (в центре)</a:t>
            </a:r>
            <a:r>
              <a:rPr lang="en-US" sz="1200" dirty="0" smtClean="0"/>
              <a:t> – </a:t>
            </a:r>
            <a:r>
              <a:rPr lang="ru-RU" sz="1200" dirty="0" smtClean="0"/>
              <a:t>это объект класса </a:t>
            </a:r>
            <a:r>
              <a:rPr lang="en-US" sz="1200" dirty="0" smtClean="0"/>
              <a:t>Symbol, </a:t>
            </a:r>
            <a:r>
              <a:rPr lang="ru-RU" sz="1200" dirty="0" smtClean="0"/>
              <a:t>который в свою очередь порожден из класса </a:t>
            </a:r>
            <a:r>
              <a:rPr lang="en-US" sz="1200" dirty="0" err="1" smtClean="0"/>
              <a:t>Graphic</a:t>
            </a:r>
            <a:r>
              <a:rPr lang="en-US" sz="1200" baseline="0" dirty="0" err="1" smtClean="0"/>
              <a:t>Object</a:t>
            </a:r>
            <a:r>
              <a:rPr lang="en-US" sz="1200" baseline="0" dirty="0" smtClean="0"/>
              <a:t>. </a:t>
            </a:r>
            <a:r>
              <a:rPr lang="ru-RU" sz="1200" baseline="0" dirty="0" smtClean="0"/>
              <a:t>При этом </a:t>
            </a:r>
            <a:r>
              <a:rPr lang="en-US" sz="1200" baseline="0" dirty="0" smtClean="0"/>
              <a:t>Part </a:t>
            </a:r>
            <a:r>
              <a:rPr lang="ru-RU" sz="1200" baseline="0" dirty="0" smtClean="0"/>
              <a:t>содержится в контейнере </a:t>
            </a:r>
            <a:r>
              <a:rPr lang="en-US" sz="1200" baseline="0" dirty="0" smtClean="0"/>
              <a:t>Library, </a:t>
            </a:r>
            <a:r>
              <a:rPr lang="ru-RU" sz="1200" baseline="0" dirty="0" smtClean="0"/>
              <a:t>и при этом на </a:t>
            </a:r>
            <a:r>
              <a:rPr lang="en-US" sz="1200" baseline="0" dirty="0" smtClean="0"/>
              <a:t>Part </a:t>
            </a:r>
            <a:r>
              <a:rPr lang="ru-RU" sz="1200" baseline="0" dirty="0" smtClean="0"/>
              <a:t>ссылается контейнер </a:t>
            </a:r>
            <a:r>
              <a:rPr lang="en-US" sz="1200" baseline="0" dirty="0" smtClean="0"/>
              <a:t>Cell.</a:t>
            </a:r>
          </a:p>
          <a:p>
            <a:r>
              <a:rPr lang="ru-RU" sz="1200" baseline="0" dirty="0" smtClean="0"/>
              <a:t>Линии с надписью </a:t>
            </a:r>
            <a:r>
              <a:rPr lang="en-US" sz="1200" baseline="0" dirty="0" smtClean="0"/>
              <a:t>“identifies” </a:t>
            </a:r>
            <a:r>
              <a:rPr lang="ru-RU" sz="1200" baseline="0" dirty="0" smtClean="0"/>
              <a:t>показывают, что данный объект содержит идентификатор другого объекта, а </a:t>
            </a:r>
            <a:r>
              <a:rPr lang="en-US" sz="1200" baseline="0" dirty="0" smtClean="0"/>
              <a:t>“references” – </a:t>
            </a:r>
            <a:r>
              <a:rPr lang="ru-RU" sz="1200" baseline="0" dirty="0" smtClean="0"/>
              <a:t>что данный объект содержит ссылку на другой объект, то есть связан с ним.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588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 базой данных </a:t>
            </a:r>
            <a:r>
              <a:rPr lang="en-US" dirty="0" smtClean="0"/>
              <a:t>Capture </a:t>
            </a:r>
            <a:r>
              <a:rPr lang="ru-RU" dirty="0" smtClean="0"/>
              <a:t>нельзя применять обычные типы переменных </a:t>
            </a:r>
            <a:r>
              <a:rPr lang="en-US" dirty="0" smtClean="0"/>
              <a:t>TCL. </a:t>
            </a:r>
            <a:r>
              <a:rPr lang="ru-RU" dirty="0" smtClean="0"/>
              <a:t>Приходится</a:t>
            </a:r>
            <a:r>
              <a:rPr lang="ru-RU" baseline="0" dirty="0" smtClean="0"/>
              <a:t> конвертировать их к тому типу данных, который имеют эти ячейки в базе. Например – строки в виде указателей на строку текста </a:t>
            </a:r>
            <a:r>
              <a:rPr lang="en-US" baseline="0" dirty="0" smtClean="0"/>
              <a:t>TCL, </a:t>
            </a:r>
            <a:r>
              <a:rPr lang="en-US" baseline="0" dirty="0" err="1" smtClean="0"/>
              <a:t>ConstCharPtr</a:t>
            </a:r>
            <a:r>
              <a:rPr lang="en-US" baseline="0" dirty="0" smtClean="0"/>
              <a:t>, </a:t>
            </a:r>
            <a:r>
              <a:rPr lang="ru-RU" baseline="0" dirty="0" smtClean="0"/>
              <a:t>с которыми имеет дело язык </a:t>
            </a:r>
            <a:r>
              <a:rPr lang="en-US" baseline="0" dirty="0" smtClean="0"/>
              <a:t>TCL </a:t>
            </a:r>
            <a:r>
              <a:rPr lang="ru-RU" baseline="0" dirty="0" smtClean="0"/>
              <a:t>в обычных вычислениях, надо конвертировать в тип </a:t>
            </a:r>
            <a:r>
              <a:rPr lang="en-US" baseline="0" dirty="0" err="1" smtClean="0"/>
              <a:t>CString</a:t>
            </a:r>
            <a:r>
              <a:rPr lang="en-US" baseline="0" dirty="0" smtClean="0"/>
              <a:t>,</a:t>
            </a:r>
            <a:r>
              <a:rPr lang="ru-RU" baseline="0" dirty="0" smtClean="0"/>
              <a:t> с которым имеет дело база данных.</a:t>
            </a:r>
            <a:br>
              <a:rPr lang="ru-RU" baseline="0" dirty="0" smtClean="0"/>
            </a:br>
            <a:r>
              <a:rPr lang="ru-RU" baseline="0" dirty="0" smtClean="0"/>
              <a:t>Для этой цели служит набор функций </a:t>
            </a:r>
            <a:r>
              <a:rPr lang="en-US" dirty="0" err="1" smtClean="0">
                <a:solidFill>
                  <a:srgbClr val="FF0000"/>
                </a:solidFill>
              </a:rPr>
              <a:t>DboTclHelper</a:t>
            </a:r>
            <a:r>
              <a:rPr lang="ru-RU" dirty="0" smtClean="0">
                <a:solidFill>
                  <a:srgbClr val="FF0000"/>
                </a:solidFill>
              </a:rPr>
              <a:t>. В примере 1 показано,</a:t>
            </a:r>
            <a:r>
              <a:rPr lang="ru-RU" baseline="0" dirty="0" smtClean="0">
                <a:solidFill>
                  <a:srgbClr val="FF0000"/>
                </a:solidFill>
              </a:rPr>
              <a:t> как подготовить переменную, которая может принять данные из базы в формате </a:t>
            </a:r>
            <a:r>
              <a:rPr lang="en-US" baseline="0" dirty="0" err="1" smtClean="0">
                <a:solidFill>
                  <a:srgbClr val="FF0000"/>
                </a:solidFill>
              </a:rPr>
              <a:t>CString</a:t>
            </a:r>
            <a:r>
              <a:rPr lang="en-US" baseline="0" dirty="0" smtClean="0">
                <a:solidFill>
                  <a:srgbClr val="FF0000"/>
                </a:solidFill>
              </a:rPr>
              <a:t> – </a:t>
            </a:r>
            <a:r>
              <a:rPr lang="ru-RU" baseline="0" dirty="0" smtClean="0">
                <a:solidFill>
                  <a:srgbClr val="FF0000"/>
                </a:solidFill>
              </a:rPr>
              <a:t>мы вызываем функцию </a:t>
            </a:r>
            <a:r>
              <a:rPr lang="en-US" dirty="0" err="1" smtClean="0">
                <a:solidFill>
                  <a:srgbClr val="FF0000"/>
                </a:solidFill>
              </a:rPr>
              <a:t>DboTclHelper_sMakeCString</a:t>
            </a:r>
            <a:r>
              <a:rPr lang="ru-RU" dirty="0" smtClean="0">
                <a:solidFill>
                  <a:srgbClr val="FF0000"/>
                </a:solidFill>
              </a:rPr>
              <a:t> (чтобы</a:t>
            </a:r>
            <a:r>
              <a:rPr lang="ru-RU" baseline="0" dirty="0" smtClean="0">
                <a:solidFill>
                  <a:srgbClr val="FF0000"/>
                </a:solidFill>
              </a:rPr>
              <a:t> получить результат, возвращаемый функцией, мы заключаем ее имя и параметры в квадратные скобки). Результатом этой функции без параметров является пустая строка формата </a:t>
            </a:r>
            <a:r>
              <a:rPr lang="en-US" baseline="0" dirty="0" err="1" smtClean="0">
                <a:solidFill>
                  <a:srgbClr val="FF0000"/>
                </a:solidFill>
              </a:rPr>
              <a:t>CString</a:t>
            </a:r>
            <a:r>
              <a:rPr lang="en-US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smtClean="0">
                <a:solidFill>
                  <a:srgbClr val="FF0000"/>
                </a:solidFill>
              </a:rPr>
              <a:t>ссылку на которую мы и помещаем в переменную </a:t>
            </a:r>
            <a:r>
              <a:rPr lang="en-US" baseline="0" dirty="0" err="1" smtClean="0">
                <a:solidFill>
                  <a:srgbClr val="FF0000"/>
                </a:solidFill>
              </a:rPr>
              <a:t>lName</a:t>
            </a:r>
            <a:r>
              <a:rPr lang="en-US" baseline="0" dirty="0" smtClean="0">
                <a:solidFill>
                  <a:srgbClr val="FF0000"/>
                </a:solidFill>
              </a:rPr>
              <a:t>. </a:t>
            </a:r>
            <a:r>
              <a:rPr lang="ru-RU" baseline="0" dirty="0" smtClean="0">
                <a:solidFill>
                  <a:srgbClr val="FF0000"/>
                </a:solidFill>
              </a:rPr>
              <a:t>Затем вызывается метод </a:t>
            </a:r>
            <a:r>
              <a:rPr lang="en-US" baseline="0" dirty="0" err="1" smtClean="0">
                <a:solidFill>
                  <a:srgbClr val="FF0000"/>
                </a:solidFill>
              </a:rPr>
              <a:t>GetName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ru-RU" baseline="0" dirty="0" smtClean="0">
                <a:solidFill>
                  <a:srgbClr val="FF0000"/>
                </a:solidFill>
              </a:rPr>
              <a:t>для библиотеки </a:t>
            </a:r>
            <a:r>
              <a:rPr lang="en-US" baseline="0" dirty="0" err="1" smtClean="0">
                <a:solidFill>
                  <a:srgbClr val="FF0000"/>
                </a:solidFill>
              </a:rPr>
              <a:t>lLib</a:t>
            </a:r>
            <a:r>
              <a:rPr lang="en-US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smtClean="0">
                <a:solidFill>
                  <a:srgbClr val="FF0000"/>
                </a:solidFill>
              </a:rPr>
              <a:t>и результат работы этого метода, а именно – имя библиотеки – записывается в подготовленную нами строку </a:t>
            </a:r>
            <a:r>
              <a:rPr lang="en-US" baseline="0" dirty="0" err="1" smtClean="0">
                <a:solidFill>
                  <a:srgbClr val="FF0000"/>
                </a:solidFill>
              </a:rPr>
              <a:t>lName</a:t>
            </a:r>
            <a:r>
              <a:rPr lang="en-US" baseline="0" dirty="0" smtClean="0">
                <a:solidFill>
                  <a:srgbClr val="FF0000"/>
                </a:solidFill>
              </a:rPr>
              <a:t>.</a:t>
            </a:r>
            <a:endParaRPr lang="ru-RU" baseline="0" dirty="0" smtClean="0">
              <a:solidFill>
                <a:srgbClr val="FF0000"/>
              </a:solidFill>
            </a:endParaRPr>
          </a:p>
          <a:p>
            <a:r>
              <a:rPr lang="ru-RU" baseline="0" dirty="0" smtClean="0">
                <a:solidFill>
                  <a:srgbClr val="FF0000"/>
                </a:solidFill>
              </a:rPr>
              <a:t>Если мы после этого хотим получить данную строку в формате обычной текстовой строки </a:t>
            </a:r>
            <a:r>
              <a:rPr lang="en-US" baseline="0" dirty="0" smtClean="0">
                <a:solidFill>
                  <a:srgbClr val="FF0000"/>
                </a:solidFill>
              </a:rPr>
              <a:t>TCL, </a:t>
            </a:r>
            <a:r>
              <a:rPr lang="ru-RU" baseline="0" dirty="0" smtClean="0">
                <a:solidFill>
                  <a:srgbClr val="FF0000"/>
                </a:solidFill>
              </a:rPr>
              <a:t>например, для распечатки на экране, или для обработки текстовыми функциями </a:t>
            </a:r>
            <a:r>
              <a:rPr lang="en-US" baseline="0" dirty="0" smtClean="0">
                <a:solidFill>
                  <a:srgbClr val="FF0000"/>
                </a:solidFill>
              </a:rPr>
              <a:t>TCL, </a:t>
            </a:r>
            <a:r>
              <a:rPr lang="ru-RU" baseline="0" dirty="0" smtClean="0">
                <a:solidFill>
                  <a:srgbClr val="FF0000"/>
                </a:solidFill>
              </a:rPr>
              <a:t>мы должны перед этим сконвертировать ее с помощью функции </a:t>
            </a:r>
            <a:r>
              <a:rPr lang="en-US" i="1" dirty="0" err="1" smtClean="0">
                <a:solidFill>
                  <a:srgbClr val="FF0000"/>
                </a:solidFill>
              </a:rPr>
              <a:t>DboTclHelper_sGetConstCharPtr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ru-RU" i="0" dirty="0" smtClean="0"/>
              <a:t>(пример 2).</a:t>
            </a:r>
            <a:endParaRPr lang="ru-RU" i="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Список и параметры других команд конвертации туда и обратно можно получить</a:t>
            </a:r>
            <a:r>
              <a:rPr lang="en-US" dirty="0" smtClean="0"/>
              <a:t> </a:t>
            </a:r>
            <a:r>
              <a:rPr lang="ru-RU" dirty="0" smtClean="0"/>
              <a:t>так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info commands </a:t>
            </a:r>
            <a:r>
              <a:rPr lang="en-US" dirty="0" err="1" smtClean="0"/>
              <a:t>DboTclHelper_sMake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info commands </a:t>
            </a:r>
            <a:r>
              <a:rPr lang="en-US" dirty="0" err="1" smtClean="0"/>
              <a:t>DboTclHelper_sGet</a:t>
            </a:r>
            <a:r>
              <a:rPr lang="en-US" dirty="0" smtClean="0"/>
              <a:t>*</a:t>
            </a:r>
          </a:p>
          <a:p>
            <a:r>
              <a:rPr lang="ru-RU" dirty="0" smtClean="0"/>
              <a:t>Подробное описание и примеры есть в документации.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540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Последовательность действий для работы с объектами</a:t>
            </a:r>
            <a:r>
              <a:rPr lang="ru-RU" baseline="0" dirty="0" smtClean="0"/>
              <a:t> дизайна можно получить из </a:t>
            </a:r>
            <a:r>
              <a:rPr lang="en-US" baseline="0" dirty="0" smtClean="0"/>
              <a:t>PDF-</a:t>
            </a:r>
            <a:r>
              <a:rPr lang="ru-RU" baseline="0" dirty="0" smtClean="0"/>
              <a:t>описания. На этих слайдах приведен синтаксис и последовательность основных операций, а более подробную информацию можно получить из описаний и примеров.</a:t>
            </a:r>
          </a:p>
          <a:p>
            <a:r>
              <a:rPr lang="ru-RU" baseline="0" dirty="0" smtClean="0"/>
              <a:t>Начать работу вашего скрипта надо с получения главного объекта – текущей открытой сессии (пример 1). Либо надо создать новую сессию, если скрипт работает «с нуля» (пример 2). Затем надо открыть или создать объект-дизайн в этой сессии (пример 3).</a:t>
            </a:r>
          </a:p>
          <a:p>
            <a:r>
              <a:rPr lang="ru-RU" baseline="0" dirty="0" smtClean="0"/>
              <a:t>Тут мы назначаем имя и путь к файлу дизайна в переменную </a:t>
            </a:r>
            <a:r>
              <a:rPr lang="en-US" sz="1200" dirty="0" err="1" smtClean="0">
                <a:solidFill>
                  <a:schemeClr val="tx2"/>
                </a:solidFill>
              </a:rPr>
              <a:t>pDesignPath</a:t>
            </a:r>
            <a:r>
              <a:rPr lang="ru-RU" sz="1200" dirty="0" smtClean="0">
                <a:solidFill>
                  <a:schemeClr val="tx2"/>
                </a:solidFill>
              </a:rPr>
              <a:t>, создаем</a:t>
            </a:r>
            <a:r>
              <a:rPr lang="ru-RU" sz="1200" baseline="0" dirty="0" smtClean="0">
                <a:solidFill>
                  <a:schemeClr val="tx2"/>
                </a:solidFill>
              </a:rPr>
              <a:t> строку типа </a:t>
            </a:r>
            <a:r>
              <a:rPr lang="en-US" sz="1200" baseline="0" dirty="0" err="1" smtClean="0">
                <a:solidFill>
                  <a:schemeClr val="tx2"/>
                </a:solidFill>
              </a:rPr>
              <a:t>CString</a:t>
            </a:r>
            <a:r>
              <a:rPr lang="en-US" sz="1200" baseline="0" dirty="0" smtClean="0">
                <a:solidFill>
                  <a:schemeClr val="tx2"/>
                </a:solidFill>
              </a:rPr>
              <a:t> </a:t>
            </a:r>
            <a:r>
              <a:rPr lang="ru-RU" sz="1200" baseline="0" dirty="0" smtClean="0">
                <a:solidFill>
                  <a:schemeClr val="tx2"/>
                </a:solidFill>
              </a:rPr>
              <a:t>и вызываем метод </a:t>
            </a:r>
            <a:r>
              <a:rPr lang="en-US" sz="1200" dirty="0" err="1" smtClean="0">
                <a:solidFill>
                  <a:schemeClr val="tx2"/>
                </a:solidFill>
              </a:rPr>
              <a:t>GetDesignAndSchematics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для текущей сессии. В итоге в переменной </a:t>
            </a:r>
            <a:r>
              <a:rPr lang="en-US" sz="1200" dirty="0" err="1" smtClean="0">
                <a:solidFill>
                  <a:schemeClr val="tx2"/>
                </a:solidFill>
              </a:rPr>
              <a:t>lDesign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мы получили объект-контейнер – текущий</a:t>
            </a:r>
            <a:r>
              <a:rPr lang="ru-RU" sz="1200" baseline="0" dirty="0" smtClean="0">
                <a:solidFill>
                  <a:schemeClr val="tx2"/>
                </a:solidFill>
              </a:rPr>
              <a:t> дизайн.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Не будем пояснять,</a:t>
            </a:r>
            <a:r>
              <a:rPr lang="ru-RU" sz="1200" baseline="0" dirty="0" smtClean="0">
                <a:solidFill>
                  <a:schemeClr val="tx2"/>
                </a:solidFill>
              </a:rPr>
              <a:t> почему имя переменной, в которой хранится текущая сессия, именно </a:t>
            </a:r>
            <a:r>
              <a:rPr lang="en-US" sz="1200" dirty="0" smtClean="0">
                <a:solidFill>
                  <a:schemeClr val="tx2"/>
                </a:solidFill>
              </a:rPr>
              <a:t>$::</a:t>
            </a:r>
            <a:r>
              <a:rPr lang="en-US" sz="1200" dirty="0" err="1" smtClean="0">
                <a:solidFill>
                  <a:schemeClr val="tx2"/>
                </a:solidFill>
              </a:rPr>
              <a:t>DboSession_s_pDboSession</a:t>
            </a:r>
            <a:r>
              <a:rPr lang="ru-RU" sz="1200" dirty="0" smtClean="0">
                <a:solidFill>
                  <a:schemeClr val="tx2"/>
                </a:solidFill>
              </a:rPr>
              <a:t>, и почему надо выполнить команду «</a:t>
            </a:r>
            <a:r>
              <a:rPr lang="en-US" sz="1200" dirty="0" err="1" smtClean="0">
                <a:solidFill>
                  <a:schemeClr val="tx2"/>
                </a:solidFill>
              </a:rPr>
              <a:t>DboSession</a:t>
            </a:r>
            <a:r>
              <a:rPr lang="en-US" sz="1200" dirty="0" smtClean="0">
                <a:solidFill>
                  <a:schemeClr val="tx2"/>
                </a:solidFill>
              </a:rPr>
              <a:t> –this</a:t>
            </a:r>
            <a:r>
              <a:rPr lang="ru-RU" sz="1200" dirty="0" smtClean="0">
                <a:solidFill>
                  <a:schemeClr val="tx2"/>
                </a:solidFill>
              </a:rPr>
              <a:t>»</a:t>
            </a:r>
            <a:r>
              <a:rPr lang="ru-RU" sz="1200" baseline="0" dirty="0" smtClean="0">
                <a:solidFill>
                  <a:schemeClr val="tx2"/>
                </a:solidFill>
              </a:rPr>
              <a:t> – таков синтаксис, и это просто надо взять на вооружение и слепо использовать.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43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можете обработать все уже</a:t>
            </a:r>
            <a:r>
              <a:rPr lang="ru-RU" baseline="0" dirty="0" smtClean="0"/>
              <a:t> </a:t>
            </a:r>
            <a:r>
              <a:rPr lang="ru-RU" dirty="0" smtClean="0"/>
              <a:t>открытые дизайны в текущей сессии. Для этого создается итератор с помощью</a:t>
            </a:r>
            <a:r>
              <a:rPr lang="ru-RU" baseline="0" dirty="0" smtClean="0"/>
              <a:t> метода </a:t>
            </a:r>
            <a:r>
              <a:rPr lang="en-US" baseline="0" dirty="0" err="1" smtClean="0"/>
              <a:t>NewDesignsIter</a:t>
            </a:r>
            <a:r>
              <a:rPr lang="ru-RU" dirty="0" smtClean="0"/>
              <a:t>, ссылка на итератор помещается в переменную </a:t>
            </a:r>
            <a:r>
              <a:rPr lang="en-US" dirty="0" err="1" smtClean="0"/>
              <a:t>lDesignsIter</a:t>
            </a:r>
            <a:r>
              <a:rPr lang="ru-RU" dirty="0" smtClean="0"/>
              <a:t>, и</a:t>
            </a:r>
            <a:r>
              <a:rPr lang="ru-RU" baseline="0" dirty="0" smtClean="0"/>
              <a:t> с помощью итератора мы проходим в цикле от первого до последнего открытого дизайна, выполняя необходимую работу над каждым из них. Метод </a:t>
            </a:r>
            <a:r>
              <a:rPr lang="en-US" baseline="0" dirty="0" err="1" smtClean="0"/>
              <a:t>NextDesign</a:t>
            </a:r>
            <a:r>
              <a:rPr lang="en-US" baseline="0" dirty="0" smtClean="0"/>
              <a:t> </a:t>
            </a:r>
            <a:r>
              <a:rPr lang="ru-RU" baseline="0" dirty="0" smtClean="0"/>
              <a:t>позволяет нам перевести итератор на следующий дизайн в контейнере.</a:t>
            </a:r>
          </a:p>
          <a:p>
            <a:r>
              <a:rPr lang="ru-RU" baseline="0" dirty="0" smtClean="0"/>
              <a:t>Если переменная, полученная после применения этого метода, содержит не ссылку на объект «дизайн», а содержит </a:t>
            </a:r>
            <a:r>
              <a:rPr lang="en-US" baseline="0" dirty="0" smtClean="0"/>
              <a:t>NULL – </a:t>
            </a:r>
            <a:r>
              <a:rPr lang="ru-RU" baseline="0" dirty="0" smtClean="0"/>
              <a:t>значит, больше открытых дизайнов нет, и мы заканчиваем цикл. После завершения цикла надо обязательно удалить итератор, на который указывает переменная </a:t>
            </a:r>
            <a:r>
              <a:rPr lang="en-US" sz="1200" dirty="0" err="1" smtClean="0">
                <a:solidFill>
                  <a:schemeClr val="tx2"/>
                </a:solidFill>
              </a:rPr>
              <a:t>lDesignsIter</a:t>
            </a:r>
            <a:r>
              <a:rPr lang="ru-RU" sz="1200" dirty="0" smtClean="0">
                <a:solidFill>
                  <a:schemeClr val="tx2"/>
                </a:solidFill>
              </a:rPr>
              <a:t>,</a:t>
            </a:r>
            <a:r>
              <a:rPr lang="ru-RU" sz="1200" baseline="0" dirty="0" smtClean="0">
                <a:solidFill>
                  <a:schemeClr val="tx2"/>
                </a:solidFill>
              </a:rPr>
              <a:t> чтобы освободить память, которую он занимал</a:t>
            </a:r>
            <a:r>
              <a:rPr lang="ru-RU" sz="1200" dirty="0" smtClean="0">
                <a:solidFill>
                  <a:schemeClr val="tx2"/>
                </a:solidFill>
              </a:rPr>
              <a:t>. В противном случае при многократных</a:t>
            </a:r>
            <a:r>
              <a:rPr lang="ru-RU" sz="1200" baseline="0" dirty="0" smtClean="0">
                <a:solidFill>
                  <a:schemeClr val="tx2"/>
                </a:solidFill>
              </a:rPr>
              <a:t> циклических вызовах нашей функции могут возникнуть проблемы с засорением памяти компьютера.</a:t>
            </a:r>
            <a:endParaRPr lang="ru-RU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70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последующих примерах показано, как получить ссылку на объект-схему, имея ссылку на объект-дизайн, и, например, зная имя схемы </a:t>
            </a:r>
            <a:r>
              <a:rPr lang="en-US" baseline="0" dirty="0" smtClean="0"/>
              <a:t>- “SCHEMATIC1”</a:t>
            </a:r>
            <a:r>
              <a:rPr lang="ru-RU" baseline="0" dirty="0" smtClean="0"/>
              <a:t> (пример 1).</a:t>
            </a:r>
            <a:endParaRPr lang="en-US" baseline="0" dirty="0" smtClean="0"/>
          </a:p>
          <a:p>
            <a:r>
              <a:rPr lang="ru-RU" baseline="0" dirty="0" smtClean="0"/>
              <a:t>Пример 2 показывает, как можно обработать все схемы в дизайне – мы создаем итератор, и затем проходим все содержащиеся в дизайне схемы с помощью итератора. Как было показано на слайде «</a:t>
            </a:r>
            <a:r>
              <a:rPr lang="ru-RU" dirty="0" smtClean="0"/>
              <a:t>Иерархия классов и объектов </a:t>
            </a:r>
            <a:r>
              <a:rPr lang="en-US" dirty="0" smtClean="0"/>
              <a:t>Library</a:t>
            </a:r>
            <a:r>
              <a:rPr lang="ru-RU" dirty="0" smtClean="0"/>
              <a:t>» ранее, схема является объектом класса «</a:t>
            </a:r>
            <a:r>
              <a:rPr lang="en-US" dirty="0" smtClean="0"/>
              <a:t>View</a:t>
            </a:r>
            <a:r>
              <a:rPr lang="ru-RU" dirty="0" smtClean="0"/>
              <a:t>», а дизайн – объектом класса «</a:t>
            </a:r>
            <a:r>
              <a:rPr lang="en-US" dirty="0" smtClean="0"/>
              <a:t>Library</a:t>
            </a:r>
            <a:r>
              <a:rPr lang="ru-RU" dirty="0" smtClean="0"/>
              <a:t>», поэтому</a:t>
            </a:r>
            <a:r>
              <a:rPr lang="ru-RU" baseline="0" dirty="0" smtClean="0"/>
              <a:t> мы делаем итератор по объектам класса </a:t>
            </a:r>
            <a:r>
              <a:rPr lang="en-US" baseline="0" dirty="0" smtClean="0"/>
              <a:t>View, </a:t>
            </a:r>
            <a:r>
              <a:rPr lang="ru-RU" baseline="0" dirty="0" smtClean="0"/>
              <a:t>а при получении конкретного объекта переходим от класса </a:t>
            </a:r>
            <a:r>
              <a:rPr lang="en-US" baseline="0" dirty="0" smtClean="0"/>
              <a:t>View </a:t>
            </a:r>
            <a:r>
              <a:rPr lang="ru-RU" baseline="0" dirty="0" smtClean="0"/>
              <a:t>к классу </a:t>
            </a:r>
            <a:r>
              <a:rPr lang="en-US" baseline="0" dirty="0" smtClean="0"/>
              <a:t>Schematic </a:t>
            </a:r>
            <a:r>
              <a:rPr lang="ru-RU" baseline="0" dirty="0" smtClean="0"/>
              <a:t>с помощью функции преобразования классов - </a:t>
            </a:r>
            <a:r>
              <a:rPr lang="en-US" sz="1200" i="1" dirty="0" err="1" smtClean="0"/>
              <a:t>DboViewToDboSchematic</a:t>
            </a:r>
            <a:r>
              <a:rPr lang="ru-RU" sz="1200" i="1" dirty="0" smtClean="0"/>
              <a:t>.</a:t>
            </a:r>
            <a:endParaRPr lang="ru-RU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383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аналогии</a:t>
            </a:r>
            <a:r>
              <a:rPr lang="ru-RU" baseline="0" dirty="0" smtClean="0"/>
              <a:t> с обработкой всех схем проекта, мы можем обработать все страницы выбранной схемы (пример 2), либо взять и обработать только страницу с указанным именем, например, «</a:t>
            </a:r>
            <a:r>
              <a:rPr lang="en-US" baseline="0" dirty="0" smtClean="0"/>
              <a:t>PAGE1</a:t>
            </a:r>
            <a:r>
              <a:rPr lang="ru-RU" baseline="0" dirty="0" smtClean="0"/>
              <a:t>» (пример 1).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2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Данная презентация нацелена на</a:t>
            </a:r>
            <a:r>
              <a:rPr lang="ru-RU" baseline="0" dirty="0" smtClean="0"/>
              <a:t> то, чтобы дать ссылку на источники информации по написанию программ на языке </a:t>
            </a:r>
            <a:r>
              <a:rPr lang="en-US" baseline="0" dirty="0" smtClean="0"/>
              <a:t>TCL</a:t>
            </a:r>
            <a:r>
              <a:rPr lang="ru-RU" baseline="0" dirty="0" smtClean="0"/>
              <a:t> для САПР </a:t>
            </a:r>
            <a:r>
              <a:rPr lang="en-US" baseline="0" dirty="0" smtClean="0"/>
              <a:t>OrCAD Capture, </a:t>
            </a:r>
            <a:r>
              <a:rPr lang="ru-RU" baseline="0" dirty="0" smtClean="0"/>
              <a:t>а также выделить основные приемы и принципы работы</a:t>
            </a:r>
            <a:r>
              <a:rPr lang="en-US" baseline="0" dirty="0" smtClean="0"/>
              <a:t> </a:t>
            </a:r>
            <a:r>
              <a:rPr lang="ru-RU" baseline="0" dirty="0" smtClean="0"/>
              <a:t>с объектами базы данных </a:t>
            </a:r>
            <a:r>
              <a:rPr lang="en-US" baseline="0" dirty="0" smtClean="0"/>
              <a:t>Capture.</a:t>
            </a:r>
            <a:br>
              <a:rPr lang="en-US" baseline="0" dirty="0" smtClean="0"/>
            </a:br>
            <a:r>
              <a:rPr lang="ru-RU" baseline="0" dirty="0" smtClean="0"/>
              <a:t>Более подробную информацию надо брать в файле </a:t>
            </a:r>
            <a:r>
              <a:rPr lang="en-US" dirty="0" smtClean="0"/>
              <a:t>OrCAD_Capture_TclTk_Extensions.pdf</a:t>
            </a:r>
            <a:r>
              <a:rPr lang="ru-RU" dirty="0" smtClean="0"/>
              <a:t> и других</a:t>
            </a:r>
            <a:r>
              <a:rPr lang="ru-RU" baseline="0" dirty="0" smtClean="0"/>
              <a:t> источниках.</a:t>
            </a:r>
            <a:br>
              <a:rPr lang="ru-RU" baseline="0" dirty="0" smtClean="0"/>
            </a:br>
            <a:r>
              <a:rPr lang="ru-RU" baseline="0" dirty="0" smtClean="0"/>
              <a:t>Презентация не предназначена для ознакомления с синтаксисом и правилами языка </a:t>
            </a:r>
            <a:r>
              <a:rPr lang="en-US" baseline="0" dirty="0" smtClean="0"/>
              <a:t>TCL.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173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некоторых классов</a:t>
            </a:r>
            <a:r>
              <a:rPr lang="ru-RU" baseline="0" dirty="0" smtClean="0"/>
              <a:t> объектов, таких как символ типа </a:t>
            </a:r>
            <a:r>
              <a:rPr lang="en-US" baseline="0" dirty="0" smtClean="0"/>
              <a:t>Part </a:t>
            </a:r>
            <a:r>
              <a:rPr lang="ru-RU" baseline="0" dirty="0" smtClean="0"/>
              <a:t>на странице схемы – мы должны выполнить проход по всем объектам «базового» класса, в данном случае </a:t>
            </a:r>
            <a:r>
              <a:rPr lang="en-US" i="1" baseline="0" dirty="0" err="1" smtClean="0"/>
              <a:t>PartInst</a:t>
            </a:r>
            <a:r>
              <a:rPr lang="en-US" baseline="0" dirty="0" smtClean="0"/>
              <a:t>, </a:t>
            </a:r>
            <a:r>
              <a:rPr lang="ru-RU" baseline="0" dirty="0" smtClean="0"/>
              <a:t>но обработку делать только для тех символов, которые принадлежат к нужному нам классу, например, в данном случае класс </a:t>
            </a:r>
            <a:r>
              <a:rPr lang="en-US" i="1" baseline="0" dirty="0" err="1" smtClean="0"/>
              <a:t>PlacedInst</a:t>
            </a:r>
            <a:r>
              <a:rPr lang="en-US" baseline="0" dirty="0" smtClean="0"/>
              <a:t>. </a:t>
            </a:r>
            <a:r>
              <a:rPr lang="ru-RU" baseline="0" dirty="0" smtClean="0"/>
              <a:t>Для этого мы делаем переход от более старшего класса </a:t>
            </a:r>
            <a:r>
              <a:rPr lang="en-US" i="1" baseline="0" dirty="0" err="1" smtClean="0"/>
              <a:t>PartInst</a:t>
            </a:r>
            <a:r>
              <a:rPr lang="en-US" baseline="0" dirty="0" smtClean="0"/>
              <a:t> </a:t>
            </a:r>
            <a:r>
              <a:rPr lang="ru-RU" baseline="0" dirty="0" smtClean="0"/>
              <a:t>к более младшему </a:t>
            </a:r>
            <a:r>
              <a:rPr lang="en-US" i="1" baseline="0" dirty="0" err="1" smtClean="0"/>
              <a:t>PlacedInst</a:t>
            </a:r>
            <a:r>
              <a:rPr lang="ru-RU" baseline="0" dirty="0" smtClean="0"/>
              <a:t>, с помощью функции </a:t>
            </a:r>
            <a:r>
              <a:rPr lang="en-US" sz="1200" i="1" dirty="0" err="1" smtClean="0"/>
              <a:t>DboPartInstToDboPlacedInst</a:t>
            </a:r>
            <a:r>
              <a:rPr lang="ru-RU" sz="1200" i="1" dirty="0" smtClean="0"/>
              <a:t>,</a:t>
            </a:r>
            <a:r>
              <a:rPr lang="en-US" sz="1200" i="1" dirty="0" smtClean="0"/>
              <a:t> </a:t>
            </a:r>
            <a:r>
              <a:rPr lang="en-US" baseline="0" dirty="0" smtClean="0"/>
              <a:t> </a:t>
            </a:r>
            <a:r>
              <a:rPr lang="ru-RU" baseline="0" dirty="0" smtClean="0"/>
              <a:t>и в случае, если полученный объект не </a:t>
            </a:r>
            <a:r>
              <a:rPr lang="en-US" baseline="0" dirty="0" smtClean="0"/>
              <a:t>NULL, </a:t>
            </a:r>
            <a:r>
              <a:rPr lang="ru-RU" baseline="0" dirty="0" smtClean="0"/>
              <a:t>обрабатываем его, а в случае, если </a:t>
            </a:r>
            <a:r>
              <a:rPr lang="en-US" baseline="0" dirty="0" smtClean="0"/>
              <a:t>NULL – </a:t>
            </a:r>
            <a:r>
              <a:rPr lang="ru-RU" baseline="0" dirty="0" smtClean="0"/>
              <a:t>переходим к следующему объекту.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05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можно увидеть</a:t>
            </a:r>
            <a:r>
              <a:rPr lang="ru-RU" baseline="0" dirty="0" smtClean="0"/>
              <a:t> из иерархии классов, показанной ранее, 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класс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DboPartInst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порождает два класса 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DboDrawnInst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и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DboPlacedInst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По аналогии с предыдущим слайдом, вот так мы можем обработать, например, только объекты класса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DboDrawnInst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(иерархические компоненты)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взяв их из общего контейнера </a:t>
            </a:r>
            <a:r>
              <a:rPr lang="nn-NO" sz="1200" dirty="0" smtClean="0"/>
              <a:t>Page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который содержит «вперемешку» все объекты классов, порожденных от базового класса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DboPartInst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166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обработке</a:t>
            </a:r>
            <a:r>
              <a:rPr lang="ru-RU" baseline="0" dirty="0" smtClean="0"/>
              <a:t> проводов, которые содержатся на схеме, мы работаем с объектами более верхнего уровня - класса </a:t>
            </a:r>
            <a:r>
              <a:rPr lang="en-US" i="1" baseline="0" dirty="0" err="1" smtClean="0"/>
              <a:t>DboWire</a:t>
            </a:r>
            <a:r>
              <a:rPr lang="en-US" baseline="0" dirty="0" smtClean="0"/>
              <a:t>, </a:t>
            </a:r>
            <a:r>
              <a:rPr lang="ru-RU" baseline="0" dirty="0" smtClean="0"/>
              <a:t>но фактически они делятся на два класса – обычные провода </a:t>
            </a:r>
            <a:r>
              <a:rPr lang="en-US" baseline="0" dirty="0" err="1" smtClean="0"/>
              <a:t>DboWireScalar</a:t>
            </a:r>
            <a:r>
              <a:rPr lang="en-US" baseline="0" dirty="0" smtClean="0"/>
              <a:t> </a:t>
            </a:r>
            <a:r>
              <a:rPr lang="ru-RU" baseline="0" dirty="0" smtClean="0"/>
              <a:t>и шины </a:t>
            </a:r>
            <a:r>
              <a:rPr lang="en-US" baseline="0" dirty="0" err="1" smtClean="0"/>
              <a:t>DboWireBus</a:t>
            </a:r>
            <a:r>
              <a:rPr lang="en-US" baseline="0" dirty="0" smtClean="0"/>
              <a:t>. </a:t>
            </a:r>
            <a:r>
              <a:rPr lang="ru-RU" baseline="0" dirty="0" smtClean="0"/>
              <a:t>Проверить, какой именно тип провода мы в данный момент обрабатываем, можно с помощью метода </a:t>
            </a:r>
            <a:r>
              <a:rPr lang="en-US" sz="1200" i="1" dirty="0" err="1" smtClean="0">
                <a:solidFill>
                  <a:srgbClr val="FF0000"/>
                </a:solidFill>
              </a:rPr>
              <a:t>GetObjectType</a:t>
            </a:r>
            <a:r>
              <a:rPr lang="ru-RU" sz="1200" i="0" dirty="0" smtClean="0">
                <a:solidFill>
                  <a:srgbClr val="FF0000"/>
                </a:solidFill>
              </a:rPr>
              <a:t>, сравнив полученный</a:t>
            </a:r>
            <a:r>
              <a:rPr lang="ru-RU" sz="1200" i="0" baseline="0" dirty="0" smtClean="0">
                <a:solidFill>
                  <a:srgbClr val="FF0000"/>
                </a:solidFill>
              </a:rPr>
              <a:t> «тип» объекта с глобальной константой </a:t>
            </a:r>
            <a:r>
              <a:rPr lang="en-US" sz="1200" i="1" dirty="0" smtClean="0"/>
              <a:t>$::</a:t>
            </a:r>
            <a:r>
              <a:rPr lang="en-US" sz="1200" i="1" dirty="0" err="1" smtClean="0">
                <a:solidFill>
                  <a:srgbClr val="FF0000"/>
                </a:solidFill>
              </a:rPr>
              <a:t>DboBaseObject_WIRE_SCALAR</a:t>
            </a:r>
            <a:r>
              <a:rPr lang="ru-RU" sz="1200" i="0" dirty="0" smtClean="0">
                <a:solidFill>
                  <a:srgbClr val="FF0000"/>
                </a:solidFill>
              </a:rPr>
              <a:t> или </a:t>
            </a:r>
            <a:r>
              <a:rPr lang="en-US" sz="1200" i="1" dirty="0" smtClean="0"/>
              <a:t>$::</a:t>
            </a:r>
            <a:r>
              <a:rPr lang="en-US" sz="1200" i="1" dirty="0" err="1" smtClean="0"/>
              <a:t>DboBaseObject_WIRE_BUS</a:t>
            </a:r>
            <a:r>
              <a:rPr lang="ru-RU" sz="1200" i="0" dirty="0" smtClean="0"/>
              <a:t>. Обработка проводов и шин может быть разной, т.к. по сути своей это «логически» немного разные объекты, хотя и схожие по графическому</a:t>
            </a:r>
            <a:r>
              <a:rPr lang="ru-RU" sz="1200" i="0" baseline="0" dirty="0" smtClean="0"/>
              <a:t> виду.</a:t>
            </a:r>
            <a:endParaRPr lang="ru-RU" sz="1200" i="0" dirty="0" smtClean="0"/>
          </a:p>
          <a:p>
            <a:r>
              <a:rPr lang="ru-RU" sz="1200" i="0" dirty="0" smtClean="0"/>
              <a:t>Заметим,</a:t>
            </a:r>
            <a:r>
              <a:rPr lang="ru-RU" sz="1200" i="0" baseline="0" dirty="0" smtClean="0"/>
              <a:t> что двойное двоеточие в синтаксисе </a:t>
            </a:r>
            <a:r>
              <a:rPr lang="en-US" sz="1200" i="0" baseline="0" dirty="0" smtClean="0"/>
              <a:t>TCL – </a:t>
            </a:r>
            <a:r>
              <a:rPr lang="ru-RU" sz="1200" i="0" baseline="0" dirty="0" smtClean="0"/>
              <a:t>признак глобальной, то есть «внешней» переменной, по отношению к текущему скрипту </a:t>
            </a:r>
            <a:r>
              <a:rPr lang="en-US" sz="1200" i="0" baseline="0" dirty="0" smtClean="0"/>
              <a:t>TCL, </a:t>
            </a:r>
            <a:r>
              <a:rPr lang="ru-RU" sz="1200" i="0" baseline="0" dirty="0" smtClean="0"/>
              <a:t>а </a:t>
            </a:r>
            <a:r>
              <a:rPr lang="en-US" sz="1200" i="0" baseline="0" dirty="0" smtClean="0"/>
              <a:t>$ - </a:t>
            </a:r>
            <a:r>
              <a:rPr lang="ru-RU" sz="1200" i="0" baseline="0" dirty="0" smtClean="0"/>
              <a:t>в данном случае признак получения содержимого этой переменной – в данном случае это константа, некое число, однозначно идентифицирующее тип объекта.</a:t>
            </a: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2156736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r>
              <a:rPr lang="ru-RU" baseline="0" dirty="0" smtClean="0"/>
              <a:t> аналогии с предыдущим слайдом, вы можете в едином цикле обработать все графические объекты на выбранной странице, кроме «логических», с помощью итератора </a:t>
            </a:r>
            <a:r>
              <a:rPr lang="fr-FR" sz="1200" i="1" dirty="0" smtClean="0"/>
              <a:t>NewCommentGraphicsIter</a:t>
            </a:r>
            <a:r>
              <a:rPr lang="ru-RU" sz="1200" i="0" dirty="0" smtClean="0"/>
              <a:t>.</a:t>
            </a:r>
            <a:r>
              <a:rPr lang="ru-RU" sz="1200" i="0" baseline="0" dirty="0" smtClean="0"/>
              <a:t> С помощью метода </a:t>
            </a:r>
            <a:r>
              <a:rPr lang="en-US" sz="1200" i="0" baseline="0" dirty="0" err="1" smtClean="0"/>
              <a:t>GetObjectType</a:t>
            </a:r>
            <a:r>
              <a:rPr lang="en-US" sz="1200" i="0" baseline="0" dirty="0" smtClean="0"/>
              <a:t> </a:t>
            </a:r>
            <a:r>
              <a:rPr lang="ru-RU" sz="1200" i="0" baseline="0" dirty="0" smtClean="0"/>
              <a:t>вы получаете тип текущего объекта, сравниваете его с константой, например, </a:t>
            </a:r>
            <a:r>
              <a:rPr lang="en-US" sz="1200" i="1" dirty="0" err="1" smtClean="0">
                <a:solidFill>
                  <a:srgbClr val="FF0000"/>
                </a:solidFill>
              </a:rPr>
              <a:t>DboBaseObject_GRAPHIC_BOX_INST</a:t>
            </a:r>
            <a:r>
              <a:rPr lang="ru-RU" sz="1200" i="0" dirty="0" smtClean="0">
                <a:solidFill>
                  <a:srgbClr val="FF0000"/>
                </a:solidFill>
              </a:rPr>
              <a:t> для графического прямоугольника, и в случае совпадения – делаете требуемую</a:t>
            </a:r>
            <a:r>
              <a:rPr lang="ru-RU" sz="1200" i="0" baseline="0" dirty="0" smtClean="0">
                <a:solidFill>
                  <a:srgbClr val="FF0000"/>
                </a:solidFill>
              </a:rPr>
              <a:t> обработку.</a:t>
            </a:r>
          </a:p>
          <a:p>
            <a:r>
              <a:rPr lang="ru-RU" i="0" dirty="0" smtClean="0"/>
              <a:t>Для того, чтобы получить доступ к набору</a:t>
            </a:r>
            <a:r>
              <a:rPr lang="ru-RU" i="0" baseline="0" dirty="0" smtClean="0"/>
              <a:t> методов для данного класса, вы выполняете переход от родительского класса к дочернему с помощью функции </a:t>
            </a:r>
            <a:r>
              <a:rPr lang="en-US" sz="1200" i="1" dirty="0" err="1" smtClean="0">
                <a:solidFill>
                  <a:srgbClr val="FF0000"/>
                </a:solidFill>
              </a:rPr>
              <a:t>DboGraphicInstanceToDboGraphicBoxInst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ru-RU" sz="1200" i="1" dirty="0" smtClean="0">
                <a:solidFill>
                  <a:srgbClr val="FF0000"/>
                </a:solidFill>
              </a:rPr>
              <a:t>.</a:t>
            </a: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1967573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Имея объект класса </a:t>
            </a:r>
            <a:r>
              <a:rPr lang="en-US" sz="1200" i="1" dirty="0" err="1" smtClean="0"/>
              <a:t>DboPartInst</a:t>
            </a:r>
            <a:r>
              <a:rPr lang="ru-RU" sz="1200" i="0" dirty="0" smtClean="0"/>
              <a:t>, то есть компонент, вы можете обработать все </a:t>
            </a:r>
            <a:r>
              <a:rPr lang="ru-RU" sz="1200" i="0" dirty="0" err="1" smtClean="0"/>
              <a:t>пины</a:t>
            </a:r>
            <a:r>
              <a:rPr lang="ru-RU" sz="1200" i="0" dirty="0" smtClean="0"/>
              <a:t> этого компонента, получив итератор методом </a:t>
            </a:r>
            <a:r>
              <a:rPr lang="en-US" sz="1200" i="1" dirty="0" err="1" smtClean="0"/>
              <a:t>NewPinsIter</a:t>
            </a:r>
            <a:r>
              <a:rPr lang="en-US" sz="1200" i="1" dirty="0" smtClean="0"/>
              <a:t> </a:t>
            </a:r>
            <a:r>
              <a:rPr lang="ru-RU" sz="1200" i="1" dirty="0" smtClean="0"/>
              <a:t>.</a:t>
            </a: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1389120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объект базы данных </a:t>
            </a:r>
            <a:r>
              <a:rPr lang="en-US" dirty="0" smtClean="0"/>
              <a:t>Capture </a:t>
            </a:r>
            <a:r>
              <a:rPr lang="ru-RU" dirty="0" smtClean="0"/>
              <a:t>имеет</a:t>
            </a:r>
            <a:r>
              <a:rPr lang="ru-RU" baseline="0" dirty="0" smtClean="0"/>
              <a:t> пользовательские свойства. Их можно обработать итератором, созданным с помощью метода </a:t>
            </a:r>
            <a:r>
              <a:rPr lang="en-US" sz="1200" i="1" dirty="0" err="1" smtClean="0"/>
              <a:t>NewUserPropsIter</a:t>
            </a:r>
            <a:r>
              <a:rPr lang="ru-RU" sz="1200" i="0" dirty="0" smtClean="0"/>
              <a:t>,</a:t>
            </a:r>
            <a:r>
              <a:rPr lang="ru-RU" sz="1200" i="0" baseline="0" dirty="0" smtClean="0"/>
              <a:t> но надо помнить про то, что и имя, и значение свойства – это текст в базе данных, который имеет тип </a:t>
            </a:r>
            <a:r>
              <a:rPr lang="en-US" sz="1200" i="1" baseline="0" dirty="0" err="1" smtClean="0"/>
              <a:t>CString</a:t>
            </a:r>
            <a:r>
              <a:rPr lang="en-US" sz="1200" i="0" baseline="0" dirty="0" smtClean="0"/>
              <a:t>.</a:t>
            </a:r>
          </a:p>
          <a:p>
            <a:r>
              <a:rPr lang="ru-RU" sz="1200" i="0" baseline="0" dirty="0" smtClean="0"/>
              <a:t>Поэтому мы сначала готовим переменные под этот тип данных, с помощью функции </a:t>
            </a:r>
            <a:r>
              <a:rPr lang="en-US" sz="1200" i="1" dirty="0" err="1" smtClean="0"/>
              <a:t>DboTclHelper_sMakeCString</a:t>
            </a:r>
            <a:r>
              <a:rPr lang="ru-RU" sz="1200" i="0" dirty="0" smtClean="0"/>
              <a:t>, а затем получаем в них текст методом</a:t>
            </a:r>
            <a:r>
              <a:rPr lang="ru-RU" sz="1200" i="0" baseline="0" dirty="0" smtClean="0"/>
              <a:t> </a:t>
            </a:r>
            <a:r>
              <a:rPr lang="en-US" sz="1200" i="1" dirty="0" err="1" smtClean="0"/>
              <a:t>GetName</a:t>
            </a:r>
            <a:r>
              <a:rPr lang="en-US" sz="1200" i="1" dirty="0" smtClean="0"/>
              <a:t> </a:t>
            </a:r>
            <a:r>
              <a:rPr lang="ru-RU" sz="1200" i="0" dirty="0" smtClean="0"/>
              <a:t>и</a:t>
            </a:r>
            <a:r>
              <a:rPr lang="ru-RU" sz="1200" i="1" dirty="0" smtClean="0"/>
              <a:t> </a:t>
            </a:r>
            <a:r>
              <a:rPr lang="en-US" sz="1200" i="1" dirty="0" err="1" smtClean="0"/>
              <a:t>GetStringValue</a:t>
            </a:r>
            <a:r>
              <a:rPr lang="ru-RU" sz="1200" i="0" dirty="0" smtClean="0"/>
              <a:t>.</a:t>
            </a:r>
            <a:r>
              <a:rPr lang="ru-RU" sz="1200" i="0" baseline="0" dirty="0" smtClean="0"/>
              <a:t> Затем, если мы хотим обрабатывать этот текст стандартными текстовыми функциями </a:t>
            </a:r>
            <a:r>
              <a:rPr lang="en-US" sz="1200" i="0" baseline="0" dirty="0" smtClean="0"/>
              <a:t>TCL, </a:t>
            </a:r>
            <a:r>
              <a:rPr lang="ru-RU" sz="1200" i="0" baseline="0" dirty="0" smtClean="0"/>
              <a:t>мы должны сначала выполнить преобразование из </a:t>
            </a:r>
            <a:r>
              <a:rPr lang="en-US" sz="1200" i="0" baseline="0" dirty="0" err="1" smtClean="0"/>
              <a:t>CString</a:t>
            </a:r>
            <a:r>
              <a:rPr lang="en-US" sz="1200" i="0" baseline="0" dirty="0" smtClean="0"/>
              <a:t> </a:t>
            </a:r>
            <a:r>
              <a:rPr lang="ru-RU" sz="1200" i="0" baseline="0" dirty="0" smtClean="0"/>
              <a:t>в обычный текст.</a:t>
            </a: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259935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объект </a:t>
            </a:r>
            <a:r>
              <a:rPr lang="en-US" dirty="0" smtClean="0"/>
              <a:t>Capture</a:t>
            </a:r>
            <a:r>
              <a:rPr lang="en-US" baseline="0" dirty="0" smtClean="0"/>
              <a:t> </a:t>
            </a:r>
            <a:r>
              <a:rPr lang="ru-RU" baseline="0" dirty="0" smtClean="0"/>
              <a:t>имеет «отображаемые» свойства – эти свойства имеют не только имя и текстовое значение, но также и характеристики отображения на схеме – координаты, угол поворота, шрифт, цвет… </a:t>
            </a:r>
          </a:p>
          <a:p>
            <a:r>
              <a:rPr lang="ru-RU" baseline="0" dirty="0" smtClean="0"/>
              <a:t>Для получения параметров шрифта нужно подготовить структуру типа </a:t>
            </a:r>
            <a:r>
              <a:rPr lang="en-US" sz="1200" i="1" dirty="0" smtClean="0"/>
              <a:t>LOGFONT</a:t>
            </a:r>
            <a:r>
              <a:rPr lang="ru-RU" sz="1200" i="1" dirty="0" smtClean="0"/>
              <a:t> </a:t>
            </a:r>
            <a:r>
              <a:rPr lang="ru-RU" sz="1200" i="0" dirty="0" smtClean="0"/>
              <a:t>с помощью функции </a:t>
            </a:r>
            <a:r>
              <a:rPr lang="en-US" sz="1200" i="1" dirty="0" err="1" smtClean="0"/>
              <a:t>DboTclHelper_sMakeLOGFONT</a:t>
            </a:r>
            <a:r>
              <a:rPr lang="ru-RU" sz="1200" i="0" dirty="0" smtClean="0"/>
              <a:t>.</a:t>
            </a:r>
          </a:p>
          <a:p>
            <a:r>
              <a:rPr lang="ru-RU" i="0" dirty="0" smtClean="0"/>
              <a:t>Другие параметры можно</a:t>
            </a:r>
            <a:r>
              <a:rPr lang="ru-RU" i="0" baseline="0" dirty="0" smtClean="0"/>
              <a:t> получать напрямую, они имеют тип данных, совместимый со стандартными типами данных </a:t>
            </a:r>
            <a:r>
              <a:rPr lang="en-US" i="0" baseline="0" dirty="0" smtClean="0"/>
              <a:t>TCL.</a:t>
            </a: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1040770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объект </a:t>
            </a:r>
            <a:r>
              <a:rPr lang="en-US" dirty="0" smtClean="0"/>
              <a:t>Capture</a:t>
            </a:r>
            <a:r>
              <a:rPr lang="en-US" baseline="0" dirty="0" smtClean="0"/>
              <a:t> </a:t>
            </a:r>
            <a:r>
              <a:rPr lang="ru-RU" baseline="0" dirty="0" smtClean="0"/>
              <a:t>имеет «отображаемые» свойства – эти свойства имеют не только имя и текстовое значение, но также и характеристики отображения на схеме – координаты, угол поворота, шрифт, цвет… </a:t>
            </a:r>
          </a:p>
          <a:p>
            <a:r>
              <a:rPr lang="ru-RU" baseline="0" dirty="0" smtClean="0"/>
              <a:t>Для получения параметров шрифта нужно подготовить структуру типа </a:t>
            </a:r>
            <a:r>
              <a:rPr lang="en-US" sz="1200" i="1" dirty="0" smtClean="0"/>
              <a:t>LOGFONT</a:t>
            </a:r>
            <a:r>
              <a:rPr lang="ru-RU" sz="1200" i="1" dirty="0" smtClean="0"/>
              <a:t> </a:t>
            </a:r>
            <a:r>
              <a:rPr lang="ru-RU" sz="1200" i="0" dirty="0" smtClean="0"/>
              <a:t>с помощью функции </a:t>
            </a:r>
            <a:r>
              <a:rPr lang="en-US" sz="1200" i="1" dirty="0" err="1" smtClean="0"/>
              <a:t>DboTclHelper_sMakeLOGFONT</a:t>
            </a:r>
            <a:r>
              <a:rPr lang="ru-RU" sz="1200" i="0" dirty="0" smtClean="0"/>
              <a:t>.</a:t>
            </a:r>
          </a:p>
          <a:p>
            <a:r>
              <a:rPr lang="ru-RU" i="0" dirty="0" smtClean="0"/>
              <a:t>Другие параметры можно</a:t>
            </a:r>
            <a:r>
              <a:rPr lang="ru-RU" i="0" baseline="0" dirty="0" smtClean="0"/>
              <a:t> получать напрямую, они имеют тип данных, совместимый со стандартными типами данных </a:t>
            </a:r>
            <a:r>
              <a:rPr lang="en-US" i="0" baseline="0" dirty="0" smtClean="0"/>
              <a:t>TCL.</a:t>
            </a: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2442892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en-US" dirty="0" smtClean="0"/>
              <a:t>Capture </a:t>
            </a:r>
            <a:r>
              <a:rPr lang="ru-RU" dirty="0" smtClean="0"/>
              <a:t>бывает нужно, чтобы ваш скрипт запустился только при выполнении определенных действий пользователем. Или при выделении определенного вида объектов появилась возможность</a:t>
            </a:r>
            <a:r>
              <a:rPr lang="ru-RU" baseline="0" dirty="0" smtClean="0"/>
              <a:t> выполнить определенное действие, которые вы запрограммировали.</a:t>
            </a:r>
            <a:br>
              <a:rPr lang="ru-RU" baseline="0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Например: вы хотите всем выделенным компонентам добавить свойство ROOM с заданным именем комнаты.</a:t>
            </a:r>
          </a:p>
          <a:p>
            <a:pPr marL="0" indent="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Вы пишете подпрограмму, которая берет "выделенные объекты" и создает для них свойство ROOM. Но чтобы ее вызвать, вам нужен механизм. Это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Callback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- "вызов функции по действию пользователя".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491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sz="1200" dirty="0" smtClean="0"/>
              <a:t>Также можно зарегистрировать вашу программу на в</a:t>
            </a:r>
            <a:r>
              <a:rPr lang="en-US" sz="1200" dirty="0" smtClean="0"/>
              <a:t> </a:t>
            </a:r>
            <a:r>
              <a:rPr lang="ru-RU" sz="1200" dirty="0" err="1" smtClean="0"/>
              <a:t>ызов</a:t>
            </a:r>
            <a:r>
              <a:rPr lang="ru-RU" sz="1200" dirty="0" smtClean="0"/>
              <a:t> в случае выполнения определенных действий</a:t>
            </a:r>
            <a:r>
              <a:rPr lang="en-US" sz="1200" dirty="0" smtClean="0"/>
              <a:t> </a:t>
            </a:r>
            <a:r>
              <a:rPr lang="ru-RU" sz="1200" dirty="0" smtClean="0"/>
              <a:t>в </a:t>
            </a:r>
            <a:r>
              <a:rPr lang="en-US" sz="1200" dirty="0" smtClean="0"/>
              <a:t>Capture: </a:t>
            </a:r>
            <a:r>
              <a:rPr lang="ru-RU" sz="1200" dirty="0" smtClean="0"/>
              <a:t>например, мы регистрируем</a:t>
            </a:r>
            <a:r>
              <a:rPr lang="ru-RU" sz="1200" baseline="0" dirty="0" smtClean="0"/>
              <a:t> реакцию на событие-вызов</a:t>
            </a:r>
            <a:r>
              <a:rPr lang="ru-RU" sz="1200" dirty="0" smtClean="0"/>
              <a:t> </a:t>
            </a:r>
            <a:r>
              <a:rPr lang="en-US" sz="1200" dirty="0" smtClean="0"/>
              <a:t>_</a:t>
            </a:r>
            <a:r>
              <a:rPr lang="en-US" sz="1200" i="1" dirty="0" err="1" smtClean="0"/>
              <a:t>cdnCapTclAddPageCustomMenu</a:t>
            </a:r>
            <a:r>
              <a:rPr lang="en-US" sz="1200" i="1" dirty="0" smtClean="0"/>
              <a:t> </a:t>
            </a:r>
            <a:r>
              <a:rPr lang="ru-RU" sz="1200" i="0" dirty="0" smtClean="0"/>
              <a:t>для добавления новых пунктов меню к стандартным</a:t>
            </a:r>
            <a:r>
              <a:rPr lang="en-US" sz="1200" i="0" dirty="0" smtClean="0"/>
              <a:t>.</a:t>
            </a:r>
          </a:p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sz="1200" dirty="0" smtClean="0"/>
              <a:t>В момент необходимости добавления меню будет вызвана процедура </a:t>
            </a:r>
            <a:r>
              <a:rPr lang="en-US" sz="1200" dirty="0" smtClean="0"/>
              <a:t>– </a:t>
            </a:r>
            <a:r>
              <a:rPr lang="en-US" sz="1200" i="1" dirty="0" smtClean="0"/>
              <a:t>::</a:t>
            </a:r>
            <a:r>
              <a:rPr lang="en-US" sz="1200" i="1" dirty="0" err="1" smtClean="0"/>
              <a:t>capMenuUtil</a:t>
            </a:r>
            <a:r>
              <a:rPr lang="en-US" sz="1200" i="1" dirty="0" smtClean="0"/>
              <a:t>::</a:t>
            </a:r>
            <a:r>
              <a:rPr lang="en-US" sz="1200" i="1" dirty="0" err="1" smtClean="0"/>
              <a:t>addPageAccessoryMenu</a:t>
            </a:r>
            <a:endParaRPr lang="ru-RU" sz="1200" i="1" dirty="0" smtClean="0"/>
          </a:p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sz="1200" i="1" dirty="0" smtClean="0"/>
              <a:t>Пример такой процедуры</a:t>
            </a:r>
            <a:r>
              <a:rPr lang="en-US" sz="1200" i="1" dirty="0" smtClean="0"/>
              <a:t> </a:t>
            </a:r>
            <a:r>
              <a:rPr lang="ru-RU" sz="1200" i="1" dirty="0" smtClean="0"/>
              <a:t>показан</a:t>
            </a:r>
            <a:r>
              <a:rPr lang="ru-RU" sz="1200" i="1" baseline="0" dirty="0" smtClean="0"/>
              <a:t> на слайде. Она </a:t>
            </a:r>
            <a:r>
              <a:rPr lang="ru-RU" sz="1200" i="1" baseline="0" dirty="0" err="1" smtClean="0"/>
              <a:t>добавляе</a:t>
            </a:r>
            <a:r>
              <a:rPr lang="ru-RU" sz="1200" i="1" baseline="0" dirty="0" smtClean="0"/>
              <a:t> два новых пункта меню. </a:t>
            </a:r>
            <a:r>
              <a:rPr lang="ru-RU" sz="1200" dirty="0" smtClean="0"/>
              <a:t>При выборе соответствующего нового пункта меню </a:t>
            </a:r>
            <a:r>
              <a:rPr lang="en-US" sz="1200" dirty="0" smtClean="0"/>
              <a:t>“Notepad” </a:t>
            </a:r>
            <a:r>
              <a:rPr lang="ru-RU" sz="1200" dirty="0" smtClean="0"/>
              <a:t>будет вызвана процедура</a:t>
            </a:r>
            <a:r>
              <a:rPr lang="en-US" sz="1200" dirty="0" smtClean="0"/>
              <a:t>:</a:t>
            </a:r>
            <a:endParaRPr lang="ru-RU" sz="1200" dirty="0" smtClean="0"/>
          </a:p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255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того, чтобы загружать и запускать свои скрипты </a:t>
            </a:r>
            <a:r>
              <a:rPr lang="en-US" baseline="0" dirty="0" smtClean="0"/>
              <a:t>TCL </a:t>
            </a:r>
            <a:r>
              <a:rPr lang="ru-RU" baseline="0" dirty="0" smtClean="0"/>
              <a:t>в схемный редактор </a:t>
            </a:r>
            <a:r>
              <a:rPr lang="en-US" baseline="0" dirty="0" smtClean="0"/>
              <a:t>Capture, </a:t>
            </a:r>
            <a:r>
              <a:rPr lang="ru-RU" baseline="0" dirty="0" smtClean="0"/>
              <a:t>вам надо включить окно команд. В этом окне вы можете выполнять отдельные команды </a:t>
            </a:r>
            <a:r>
              <a:rPr lang="en-US" baseline="0" dirty="0" smtClean="0"/>
              <a:t>TCL, </a:t>
            </a:r>
            <a:r>
              <a:rPr lang="ru-RU" baseline="0" dirty="0" smtClean="0"/>
              <a:t>проверяя их действие на практике, а также загружать и запускать подпрограммы </a:t>
            </a:r>
            <a:r>
              <a:rPr lang="en-US" baseline="0" dirty="0" smtClean="0"/>
              <a:t>TCL.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12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filterFunctionForCommands</a:t>
            </a:r>
            <a:r>
              <a:rPr lang="en-US" baseline="0" dirty="0" smtClean="0"/>
              <a:t> – </a:t>
            </a:r>
            <a:r>
              <a:rPr lang="ru-RU" baseline="0" dirty="0" smtClean="0"/>
              <a:t>возвращает 1, если мы считаем, что действие пользователя требует нашей обработки</a:t>
            </a:r>
          </a:p>
          <a:p>
            <a:r>
              <a:rPr lang="en-US" baseline="0" dirty="0" err="1" smtClean="0"/>
              <a:t>functionTpExecuteOnCallback</a:t>
            </a:r>
            <a:r>
              <a:rPr lang="en-US" baseline="0" dirty="0" smtClean="0"/>
              <a:t> – </a:t>
            </a:r>
            <a:r>
              <a:rPr lang="ru-RU" baseline="0" dirty="0" smtClean="0"/>
              <a:t>функция должна выполнить обработку действия</a:t>
            </a:r>
          </a:p>
          <a:p>
            <a:r>
              <a:rPr lang="en-US" baseline="0" dirty="0" err="1" smtClean="0"/>
              <a:t>capRegisterCommandListener</a:t>
            </a:r>
            <a:r>
              <a:rPr lang="en-US" baseline="0" dirty="0" smtClean="0"/>
              <a:t> – </a:t>
            </a:r>
            <a:r>
              <a:rPr lang="ru-RU" baseline="0" dirty="0" smtClean="0"/>
              <a:t>регистрирует нашу обработку в системе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94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возможные</a:t>
            </a:r>
            <a:r>
              <a:rPr lang="ru-RU" baseline="0" dirty="0" smtClean="0"/>
              <a:t> приложения для языка </a:t>
            </a:r>
            <a:r>
              <a:rPr lang="en-US" baseline="0" dirty="0" smtClean="0"/>
              <a:t>TCL </a:t>
            </a:r>
            <a:r>
              <a:rPr lang="ru-RU" baseline="0" dirty="0" smtClean="0"/>
              <a:t>можно предложить следующие направления (см. слайд)</a:t>
            </a:r>
            <a:r>
              <a:rPr lang="en-US" baseline="0" dirty="0" smtClean="0"/>
              <a:t> – </a:t>
            </a:r>
            <a:r>
              <a:rPr lang="ru-RU" baseline="0" dirty="0" smtClean="0"/>
              <a:t>добавление собственных проверок на ошибки в схеме, такие как висящие провода, несоответствие </a:t>
            </a:r>
            <a:r>
              <a:rPr lang="ru-RU" baseline="0" dirty="0" err="1" smtClean="0"/>
              <a:t>пинов</a:t>
            </a:r>
            <a:r>
              <a:rPr lang="ru-RU" baseline="0" dirty="0" smtClean="0"/>
              <a:t>, наложение проводов, несоответствие префикса </a:t>
            </a:r>
            <a:r>
              <a:rPr lang="en-US" baseline="0" dirty="0" smtClean="0"/>
              <a:t>REFDES, </a:t>
            </a:r>
            <a:r>
              <a:rPr lang="ru-RU" baseline="0" dirty="0" smtClean="0"/>
              <a:t>несоответствие порта и </a:t>
            </a:r>
            <a:r>
              <a:rPr lang="ru-RU" baseline="0" dirty="0" err="1" smtClean="0"/>
              <a:t>пина</a:t>
            </a:r>
            <a:r>
              <a:rPr lang="ru-RU" baseline="0" dirty="0" smtClean="0"/>
              <a:t> в иерархических схемах, или </a:t>
            </a:r>
            <a:r>
              <a:rPr lang="ru-RU" baseline="0" dirty="0" err="1" smtClean="0"/>
              <a:t>закоротка</a:t>
            </a:r>
            <a:r>
              <a:rPr lang="ru-RU" baseline="0" dirty="0" smtClean="0"/>
              <a:t> пассивного компонента. Эти примеры есть в дистрибутиве </a:t>
            </a:r>
            <a:r>
              <a:rPr lang="en-US" baseline="0" dirty="0" smtClean="0"/>
              <a:t>OrCAD, </a:t>
            </a:r>
            <a:r>
              <a:rPr lang="ru-RU" baseline="0" dirty="0" smtClean="0"/>
              <a:t>можно с ними ознакомиться и на их основе строить собственные проверки.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767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можете добавлять собственные варианты всплывающих</a:t>
            </a:r>
            <a:r>
              <a:rPr lang="ru-RU" baseline="0" dirty="0" smtClean="0"/>
              <a:t> подсказок при наведении курсора мыши на графические объекты схемы. То есть можно выдавать произвольную информацию в эту подсказку – например, список компонентов и </a:t>
            </a:r>
            <a:r>
              <a:rPr lang="ru-RU" baseline="0" dirty="0" err="1" smtClean="0"/>
              <a:t>пинов</a:t>
            </a:r>
            <a:r>
              <a:rPr lang="ru-RU" baseline="0" dirty="0" smtClean="0"/>
              <a:t>, с которыми связан данный </a:t>
            </a:r>
            <a:r>
              <a:rPr lang="ru-RU" baseline="0" dirty="0" err="1" smtClean="0"/>
              <a:t>пин</a:t>
            </a:r>
            <a:r>
              <a:rPr lang="ru-RU" baseline="0" dirty="0" smtClean="0"/>
              <a:t>. Можно даже сделать подсказку в виде графики.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244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71001EF-78B0-4E2B-A42B-9F5C0CC8E49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помощью функционала </a:t>
            </a:r>
            <a:r>
              <a:rPr lang="en-US" dirty="0" smtClean="0"/>
              <a:t>TCL, </a:t>
            </a:r>
            <a:r>
              <a:rPr lang="ru-RU" dirty="0" smtClean="0"/>
              <a:t>встроенного в </a:t>
            </a:r>
            <a:r>
              <a:rPr lang="en-US" dirty="0" smtClean="0"/>
              <a:t>Capture, </a:t>
            </a:r>
            <a:r>
              <a:rPr lang="ru-RU" dirty="0" smtClean="0"/>
              <a:t>вы</a:t>
            </a:r>
            <a:r>
              <a:rPr lang="ru-RU" baseline="0" dirty="0" smtClean="0"/>
              <a:t> можете загружать и запускать подпрограммы, написанные на языке </a:t>
            </a:r>
            <a:r>
              <a:rPr lang="en-US" baseline="0" dirty="0" smtClean="0"/>
              <a:t>TCL.</a:t>
            </a:r>
            <a:r>
              <a:rPr lang="ru-RU" baseline="0" dirty="0" smtClean="0"/>
              <a:t> Поддерживается типовой набор команд и функций стандарта </a:t>
            </a:r>
            <a:r>
              <a:rPr lang="en-US" baseline="0" dirty="0" smtClean="0"/>
              <a:t>TCL 8.4.19</a:t>
            </a:r>
            <a:r>
              <a:rPr lang="ru-RU" baseline="0" dirty="0" smtClean="0"/>
              <a:t>. Для работы с базой данных </a:t>
            </a:r>
            <a:r>
              <a:rPr lang="en-US" baseline="0" dirty="0" smtClean="0"/>
              <a:t>Capture </a:t>
            </a:r>
            <a:r>
              <a:rPr lang="ru-RU" baseline="0" dirty="0" smtClean="0"/>
              <a:t>и с графикой в открытых окнах </a:t>
            </a:r>
            <a:r>
              <a:rPr lang="en-US" baseline="0" dirty="0" smtClean="0"/>
              <a:t>Capture</a:t>
            </a:r>
            <a:r>
              <a:rPr lang="ru-RU" baseline="0" dirty="0" smtClean="0"/>
              <a:t> имеется специальный набор функций, классов и методов, который, к сожалению, описан в имеющейся литературе довольно слабо, но мы попробуем пояснить, как получить необходимую для программирования информацию из скудных источников.</a:t>
            </a:r>
          </a:p>
          <a:p>
            <a:r>
              <a:rPr lang="ru-RU" baseline="0" dirty="0" smtClean="0"/>
              <a:t>Есть также возможность интеграции с внешними приложениями, </a:t>
            </a:r>
            <a:r>
              <a:rPr lang="en-US" baseline="0" dirty="0" smtClean="0"/>
              <a:t>MFC, JSON, </a:t>
            </a:r>
            <a:r>
              <a:rPr lang="ru-RU" baseline="0" dirty="0" smtClean="0"/>
              <a:t>а также есть такой функционал, как клиент-сервер </a:t>
            </a:r>
            <a:r>
              <a:rPr lang="en-US" baseline="0" dirty="0" smtClean="0"/>
              <a:t>TCL.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3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Принципы интеграции ядра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TCL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 САПР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OrCAD Capture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показаны на рисунке. В центре - команды «пользовательских действий»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TCL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и команды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TCL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«доступа к базе данных»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они взаимодействуют с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GUI Capture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и с командным окном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Capture.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Возможно также существование отдельных приложений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справа), которые могут быть написаны на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TCL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и могут работать с базой данных через клиент-сервер.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Capture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можно подключать так называемые WEB-приложения, прямо в рабочем окне открывать веб-страницы в формате HTML и с веб-скриптами. Суть в том, что при этом можно пользоваться скриптами TCL, чтобы на эту как бы "веб-страницу" в нужные поля выводить информацию из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Capture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или графику,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например, с помощью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библиотек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MFC (Microsoft Foundation Class)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или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JSON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0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baseline="0" dirty="0" smtClean="0"/>
              <a:t> помощью </a:t>
            </a:r>
            <a:r>
              <a:rPr lang="en-US" baseline="0" dirty="0" smtClean="0"/>
              <a:t>TCL </a:t>
            </a:r>
            <a:r>
              <a:rPr lang="ru-RU" baseline="0" dirty="0" smtClean="0"/>
              <a:t>вы можете получить довольно широкий доступ к управлению </a:t>
            </a:r>
            <a:r>
              <a:rPr lang="en-US" baseline="0" dirty="0" smtClean="0"/>
              <a:t>Capture, </a:t>
            </a:r>
            <a:r>
              <a:rPr lang="ru-RU" baseline="0" dirty="0" smtClean="0"/>
              <a:t>например, узнать настройки путей к файлам, работать с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ru-RU" baseline="0" dirty="0" smtClean="0"/>
              <a:t>файлами, которые задают настройки </a:t>
            </a:r>
            <a:r>
              <a:rPr lang="en-US" baseline="0" dirty="0" smtClean="0"/>
              <a:t>Capture, </a:t>
            </a:r>
            <a:r>
              <a:rPr lang="ru-RU" baseline="0" dirty="0" smtClean="0"/>
              <a:t>работать с библиотеками и проектами </a:t>
            </a:r>
            <a:r>
              <a:rPr lang="en-US" baseline="0" dirty="0" smtClean="0"/>
              <a:t>Capture, </a:t>
            </a:r>
            <a:r>
              <a:rPr lang="ru-RU" baseline="0" dirty="0" smtClean="0"/>
              <a:t>меняя их, работать со страницами открытой схемы, искать или модифицировать свойства объектов на странице. Также вы можете создавать проекты, создавать в них произвольные объекты, менять, удалять их, или выводить информацию о них.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7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работать с проектом, вы должны</a:t>
            </a:r>
            <a:r>
              <a:rPr lang="ru-RU" baseline="0" dirty="0" smtClean="0"/>
              <a:t> понимать, как устроена его структура. Проект имеет определенную иерархию, объекты как бы «вложены» в объекты более старшего уровня. Каждый объект принадлежит определенному классу, классы могут быть порождены из других, «более старших», классов, и наследовать те методы, которые им доступны.</a:t>
            </a:r>
          </a:p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dirty="0" smtClean="0"/>
              <a:t>База проекта </a:t>
            </a:r>
            <a:r>
              <a:rPr lang="en-US" dirty="0" smtClean="0"/>
              <a:t>DSN </a:t>
            </a:r>
            <a:r>
              <a:rPr lang="ru-RU" dirty="0" smtClean="0"/>
              <a:t>содержит объекты схемы, каждый объект является членом того или иного класса </a:t>
            </a:r>
            <a:r>
              <a:rPr lang="en-US" b="1" dirty="0" err="1" smtClean="0"/>
              <a:t>Dbo</a:t>
            </a:r>
            <a:r>
              <a:rPr lang="en-US" b="1" dirty="0" smtClean="0"/>
              <a:t>*</a:t>
            </a:r>
            <a:r>
              <a:rPr lang="ru-RU" dirty="0" smtClean="0"/>
              <a:t>.</a:t>
            </a:r>
          </a:p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dirty="0" smtClean="0"/>
              <a:t>Модель базы определяет иерархию объектов</a:t>
            </a:r>
            <a:r>
              <a:rPr lang="en-US" dirty="0" smtClean="0"/>
              <a:t> </a:t>
            </a:r>
            <a:r>
              <a:rPr lang="ru-RU" dirty="0" smtClean="0"/>
              <a:t>и классов</a:t>
            </a:r>
            <a:r>
              <a:rPr lang="en-US" dirty="0" smtClean="0"/>
              <a:t>.</a:t>
            </a:r>
            <a:endParaRPr lang="ru-RU" dirty="0" smtClean="0"/>
          </a:p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dirty="0" smtClean="0"/>
              <a:t>Главный объект в иерархии всегда – </a:t>
            </a:r>
            <a:r>
              <a:rPr lang="ru-RU" u="sng" dirty="0" smtClean="0"/>
              <a:t>текущая сессия</a:t>
            </a:r>
            <a:r>
              <a:rPr lang="en-US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 </a:t>
            </a:r>
            <a:r>
              <a:rPr lang="en-US" b="1" i="1" dirty="0" err="1" smtClean="0"/>
              <a:t>DboSession</a:t>
            </a:r>
            <a:r>
              <a:rPr lang="en-US" i="1" dirty="0" smtClean="0"/>
              <a:t> </a:t>
            </a:r>
            <a:r>
              <a:rPr lang="ru-RU" dirty="0" smtClean="0"/>
              <a:t>характеризует поведение объекта</a:t>
            </a:r>
            <a:r>
              <a:rPr lang="en-US" dirty="0" smtClean="0"/>
              <a:t> </a:t>
            </a:r>
            <a:r>
              <a:rPr lang="en-US" b="1" i="1" dirty="0" smtClean="0"/>
              <a:t>Session</a:t>
            </a:r>
            <a:r>
              <a:rPr lang="en-US" dirty="0" smtClean="0"/>
              <a:t>. </a:t>
            </a:r>
            <a:r>
              <a:rPr lang="ru-RU" dirty="0" smtClean="0"/>
              <a:t>Каждый объект </a:t>
            </a:r>
            <a:r>
              <a:rPr lang="en-US" i="1" dirty="0" smtClean="0"/>
              <a:t>Session </a:t>
            </a:r>
            <a:r>
              <a:rPr lang="ru-RU" dirty="0" smtClean="0"/>
              <a:t>может содержать объекты </a:t>
            </a:r>
            <a:r>
              <a:rPr lang="en-US" b="1" dirty="0" smtClean="0"/>
              <a:t>Design</a:t>
            </a:r>
            <a:r>
              <a:rPr lang="en-US" dirty="0" smtClean="0"/>
              <a:t> </a:t>
            </a:r>
            <a:r>
              <a:rPr lang="ru-RU" dirty="0" smtClean="0"/>
              <a:t>класса </a:t>
            </a:r>
            <a:r>
              <a:rPr lang="en-US" b="1" i="1" dirty="0" err="1" smtClean="0"/>
              <a:t>DboDesign</a:t>
            </a:r>
            <a:r>
              <a:rPr lang="en-US" dirty="0" smtClean="0"/>
              <a:t>, </a:t>
            </a:r>
            <a:r>
              <a:rPr lang="ru-RU" dirty="0" smtClean="0"/>
              <a:t>которые могут содержать объекты </a:t>
            </a:r>
            <a:r>
              <a:rPr lang="en-US" b="1" i="1" dirty="0" smtClean="0"/>
              <a:t>Schematic</a:t>
            </a:r>
            <a:r>
              <a:rPr lang="en-US" i="1" dirty="0" smtClean="0"/>
              <a:t> </a:t>
            </a:r>
            <a:r>
              <a:rPr lang="ru-RU" dirty="0" smtClean="0"/>
              <a:t>класса </a:t>
            </a:r>
            <a:r>
              <a:rPr lang="en-US" b="1" i="1" dirty="0" err="1" smtClean="0"/>
              <a:t>DboSchematic</a:t>
            </a:r>
            <a:r>
              <a:rPr lang="en-US" dirty="0" smtClean="0"/>
              <a:t>. </a:t>
            </a:r>
            <a:r>
              <a:rPr lang="ru-RU" dirty="0" smtClean="0"/>
              <a:t>Объекты </a:t>
            </a:r>
            <a:r>
              <a:rPr lang="en-US" b="1" i="1" dirty="0" smtClean="0"/>
              <a:t>Schematic </a:t>
            </a:r>
            <a:r>
              <a:rPr lang="ru-RU" dirty="0" smtClean="0"/>
              <a:t>содержат объекты </a:t>
            </a:r>
            <a:r>
              <a:rPr lang="en-US" b="1" dirty="0" smtClean="0"/>
              <a:t>Page</a:t>
            </a:r>
            <a:r>
              <a:rPr lang="en-US" dirty="0" smtClean="0"/>
              <a:t> </a:t>
            </a:r>
            <a:r>
              <a:rPr lang="ru-RU" dirty="0" smtClean="0"/>
              <a:t>класса </a:t>
            </a:r>
            <a:r>
              <a:rPr lang="en-US" b="1" i="1" dirty="0" err="1" smtClean="0"/>
              <a:t>DboPage</a:t>
            </a:r>
            <a:r>
              <a:rPr lang="en-US" dirty="0" smtClean="0"/>
              <a:t>. </a:t>
            </a:r>
            <a:r>
              <a:rPr lang="ru-RU" dirty="0" smtClean="0"/>
              <a:t> И так далее,</a:t>
            </a:r>
            <a:r>
              <a:rPr lang="ru-RU" baseline="0" dirty="0" smtClean="0"/>
              <a:t> вглубь до самого последнего объекта.</a:t>
            </a:r>
          </a:p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dirty="0" smtClean="0"/>
              <a:t>Чтобы написать корректную программу, надо знать модель базы, то есть иерархию объектов и классов</a:t>
            </a:r>
            <a:r>
              <a:rPr lang="en-US" dirty="0" smtClean="0"/>
              <a:t>. </a:t>
            </a:r>
            <a:endParaRPr lang="ru-RU" dirty="0" smtClean="0"/>
          </a:p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35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125" marR="0" lvl="0" indent="-1111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dirty="0" smtClean="0"/>
              <a:t>Структура данных проекта приведена в файле </a:t>
            </a:r>
            <a:r>
              <a:rPr lang="en-US" dirty="0" smtClean="0"/>
              <a:t>OrCAD_Capture_TclTk_Extensions.pdf</a:t>
            </a:r>
            <a:r>
              <a:rPr lang="ru-RU" dirty="0" smtClean="0"/>
              <a:t> и выглядит примерно</a:t>
            </a:r>
            <a:r>
              <a:rPr lang="ru-RU" baseline="0" dirty="0" smtClean="0"/>
              <a:t> так.</a:t>
            </a:r>
            <a:br>
              <a:rPr lang="ru-RU" baseline="0" dirty="0" smtClean="0"/>
            </a:br>
            <a:r>
              <a:rPr lang="ru-RU" baseline="0" dirty="0" smtClean="0"/>
              <a:t>Слева – тип объекта, справа – класс, к которому принадлежит объект.</a:t>
            </a:r>
            <a:endParaRPr lang="ru-RU" dirty="0" smtClean="0"/>
          </a:p>
          <a:p>
            <a:r>
              <a:rPr lang="ru-RU" dirty="0" smtClean="0"/>
              <a:t>Проект с точки зрения</a:t>
            </a:r>
            <a:r>
              <a:rPr lang="ru-RU" baseline="0" dirty="0" smtClean="0"/>
              <a:t> программы </a:t>
            </a:r>
            <a:r>
              <a:rPr lang="en-US" baseline="0" dirty="0" smtClean="0"/>
              <a:t>TCL </a:t>
            </a:r>
            <a:r>
              <a:rPr lang="ru-RU" baseline="0" dirty="0" smtClean="0"/>
              <a:t>находится внутри самого главного объекта – текущей сессии</a:t>
            </a:r>
            <a:r>
              <a:rPr lang="en-US" baseline="0" dirty="0" smtClean="0"/>
              <a:t> Session.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Каждый проект состоит из одной</a:t>
            </a:r>
            <a:r>
              <a:rPr lang="ru-RU" baseline="0" dirty="0" smtClean="0"/>
              <a:t> или нескольких схем, каждая схема содержит одну или несколько страниц, на странице могут быть расположены те или иные объекты. Объект </a:t>
            </a:r>
            <a:r>
              <a:rPr lang="en-US" baseline="0" dirty="0" smtClean="0"/>
              <a:t>Part </a:t>
            </a:r>
            <a:r>
              <a:rPr lang="ru-RU" baseline="0" dirty="0" smtClean="0"/>
              <a:t>может содержать объекты </a:t>
            </a:r>
            <a:r>
              <a:rPr lang="en-US" baseline="0" dirty="0" smtClean="0"/>
              <a:t>Pin. </a:t>
            </a:r>
            <a:r>
              <a:rPr lang="ru-RU" baseline="0" dirty="0" smtClean="0"/>
              <a:t>Объект «</a:t>
            </a:r>
            <a:r>
              <a:rPr lang="en-US" baseline="0" dirty="0" smtClean="0"/>
              <a:t>Hierarchical part</a:t>
            </a:r>
            <a:r>
              <a:rPr lang="ru-RU" baseline="0" dirty="0" smtClean="0"/>
              <a:t>» тоже может содержать объекты </a:t>
            </a:r>
            <a:r>
              <a:rPr lang="en-US" baseline="0" dirty="0" smtClean="0"/>
              <a:t>Pin.</a:t>
            </a:r>
          </a:p>
          <a:p>
            <a:r>
              <a:rPr lang="ru-RU" baseline="0" dirty="0" smtClean="0"/>
              <a:t>Объект </a:t>
            </a:r>
            <a:r>
              <a:rPr lang="en-US" baseline="0" dirty="0" smtClean="0"/>
              <a:t>Wire </a:t>
            </a:r>
            <a:r>
              <a:rPr lang="ru-RU" baseline="0" dirty="0" smtClean="0"/>
              <a:t>может содержать объекты </a:t>
            </a:r>
            <a:r>
              <a:rPr lang="en-US" baseline="0" dirty="0" smtClean="0"/>
              <a:t>Alias (</a:t>
            </a:r>
            <a:r>
              <a:rPr lang="ru-RU" baseline="0" dirty="0" smtClean="0"/>
              <a:t>имя цепи).</a:t>
            </a:r>
          </a:p>
          <a:p>
            <a:r>
              <a:rPr lang="ru-RU" baseline="0" dirty="0" smtClean="0"/>
              <a:t>Отметим, что в этой иерархии не представлена графика компонента и графика </a:t>
            </a:r>
            <a:r>
              <a:rPr lang="ru-RU" baseline="0" dirty="0" err="1" smtClean="0"/>
              <a:t>пина</a:t>
            </a:r>
            <a:r>
              <a:rPr lang="ru-RU" baseline="0" dirty="0" smtClean="0"/>
              <a:t>, потому что эти данные берутся из библиотеки, используются как «шаблон» без возможности их изменения средствами схемного редактора. Менять их можно только в библиотеке.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3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Библиотека также имеет определенную иерархию, и тут, как вы видите, отображаются графические примитивы, а также логика построения</a:t>
            </a:r>
            <a:r>
              <a:rPr lang="ru-RU" baseline="0" dirty="0" smtClean="0"/>
              <a:t> компонента – структура </a:t>
            </a:r>
            <a:r>
              <a:rPr lang="en-US" baseline="0" dirty="0" smtClean="0"/>
              <a:t>Package – Device – Cell – Part, </a:t>
            </a:r>
            <a:r>
              <a:rPr lang="ru-RU" baseline="0" dirty="0" smtClean="0"/>
              <a:t>и далее внутри </a:t>
            </a:r>
            <a:r>
              <a:rPr lang="en-US" baseline="0" dirty="0" smtClean="0"/>
              <a:t>Part – </a:t>
            </a:r>
            <a:r>
              <a:rPr lang="ru-RU" baseline="0" dirty="0" smtClean="0"/>
              <a:t>его </a:t>
            </a:r>
            <a:r>
              <a:rPr lang="ru-RU" baseline="0" dirty="0" err="1" smtClean="0"/>
              <a:t>пины</a:t>
            </a:r>
            <a:r>
              <a:rPr lang="ru-RU" baseline="0" dirty="0" smtClean="0"/>
              <a:t> и другая графика.</a:t>
            </a:r>
            <a:br>
              <a:rPr lang="ru-RU" baseline="0" dirty="0" smtClean="0"/>
            </a:br>
            <a:r>
              <a:rPr lang="ru-RU" baseline="0" dirty="0" smtClean="0"/>
              <a:t>Рассмотрение иерархии </a:t>
            </a:r>
            <a:r>
              <a:rPr lang="en-US" baseline="0" dirty="0" smtClean="0"/>
              <a:t>Package </a:t>
            </a:r>
            <a:r>
              <a:rPr lang="ru-RU" baseline="0" dirty="0" smtClean="0"/>
              <a:t>выходит за рамки данной презентации, но вкратце поясним, что для гомогенных и гетерогенных компонентов используется немного разная система именования секций и присвоения графических образов секций.</a:t>
            </a:r>
            <a:br>
              <a:rPr lang="ru-RU" baseline="0" dirty="0" smtClean="0"/>
            </a:br>
            <a:r>
              <a:rPr lang="en-US" baseline="0" dirty="0" smtClean="0"/>
              <a:t>Package </a:t>
            </a:r>
            <a:r>
              <a:rPr lang="ru-RU" baseline="0" dirty="0" smtClean="0"/>
              <a:t>отвечает за компонент в целом, его имя, количество </a:t>
            </a:r>
            <a:r>
              <a:rPr lang="ru-RU" baseline="0" dirty="0" err="1" smtClean="0"/>
              <a:t>пинов</a:t>
            </a:r>
            <a:r>
              <a:rPr lang="ru-RU" baseline="0" dirty="0" smtClean="0"/>
              <a:t>, ссылку на </a:t>
            </a:r>
            <a:r>
              <a:rPr lang="ru-RU" baseline="0" dirty="0" err="1" smtClean="0"/>
              <a:t>футпринт</a:t>
            </a:r>
            <a:r>
              <a:rPr lang="ru-RU" baseline="0" dirty="0" smtClean="0"/>
              <a:t>. Он содержит один или несколько объектов </a:t>
            </a:r>
            <a:r>
              <a:rPr lang="en-US" baseline="0" dirty="0" smtClean="0"/>
              <a:t>Device</a:t>
            </a:r>
            <a:r>
              <a:rPr lang="ru-RU" baseline="0" dirty="0" smtClean="0"/>
              <a:t> – логических секций. В каждом </a:t>
            </a:r>
            <a:r>
              <a:rPr lang="en-US" baseline="0" dirty="0" smtClean="0"/>
              <a:t>Device </a:t>
            </a:r>
            <a:r>
              <a:rPr lang="ru-RU" baseline="0" dirty="0" smtClean="0"/>
              <a:t>содержится один или несколько логических </a:t>
            </a:r>
            <a:r>
              <a:rPr lang="ru-RU" baseline="0" dirty="0" err="1" smtClean="0"/>
              <a:t>пинов</a:t>
            </a:r>
            <a:r>
              <a:rPr lang="ru-RU" baseline="0" dirty="0" smtClean="0"/>
              <a:t> – то есть номер </a:t>
            </a:r>
            <a:r>
              <a:rPr lang="ru-RU" baseline="0" dirty="0" err="1" smtClean="0"/>
              <a:t>пина</a:t>
            </a:r>
            <a:r>
              <a:rPr lang="ru-RU" baseline="0" dirty="0" smtClean="0"/>
              <a:t> и порядковое положение </a:t>
            </a:r>
            <a:r>
              <a:rPr lang="ru-RU" baseline="0" dirty="0" err="1" smtClean="0"/>
              <a:t>пина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ru-RU" baseline="0" dirty="0" smtClean="0"/>
              <a:t>Также </a:t>
            </a:r>
            <a:r>
              <a:rPr lang="en-US" baseline="0" dirty="0" smtClean="0"/>
              <a:t>Device </a:t>
            </a:r>
            <a:r>
              <a:rPr lang="ru-RU" baseline="0" dirty="0" smtClean="0"/>
              <a:t>содержит объект </a:t>
            </a:r>
            <a:r>
              <a:rPr lang="en-US" baseline="0" dirty="0" smtClean="0"/>
              <a:t>Cell – </a:t>
            </a:r>
            <a:r>
              <a:rPr lang="ru-RU" baseline="0" dirty="0" smtClean="0"/>
              <a:t>физическое представление секции. В </a:t>
            </a:r>
            <a:r>
              <a:rPr lang="en-US" baseline="0" dirty="0" smtClean="0"/>
              <a:t>Cell </a:t>
            </a:r>
            <a:r>
              <a:rPr lang="ru-RU" baseline="0" dirty="0" smtClean="0"/>
              <a:t>может содержаться один или два </a:t>
            </a:r>
            <a:r>
              <a:rPr lang="en-US" baseline="0" dirty="0" smtClean="0"/>
              <a:t>Part (</a:t>
            </a:r>
            <a:r>
              <a:rPr lang="ru-RU" baseline="0" dirty="0" smtClean="0"/>
              <a:t>первый – </a:t>
            </a:r>
            <a:r>
              <a:rPr lang="en-US" baseline="0" dirty="0" smtClean="0"/>
              <a:t>Normal view, </a:t>
            </a:r>
            <a:r>
              <a:rPr lang="ru-RU" baseline="0" dirty="0" smtClean="0"/>
              <a:t>второй – </a:t>
            </a:r>
            <a:r>
              <a:rPr lang="en-US" baseline="0" dirty="0" smtClean="0"/>
              <a:t>Convert view, </a:t>
            </a:r>
            <a:r>
              <a:rPr lang="ru-RU" baseline="0" dirty="0" smtClean="0"/>
              <a:t>то есть изображение под углом 0 градусов и 90 градусов, т.к. в </a:t>
            </a:r>
            <a:r>
              <a:rPr lang="en-US" baseline="0" dirty="0" smtClean="0"/>
              <a:t>Capture </a:t>
            </a:r>
            <a:r>
              <a:rPr lang="ru-RU" baseline="0" dirty="0" smtClean="0"/>
              <a:t>можно их сделать разными).</a:t>
            </a:r>
            <a:br>
              <a:rPr lang="ru-RU" baseline="0" dirty="0" smtClean="0"/>
            </a:br>
            <a:r>
              <a:rPr lang="en-US" baseline="0" dirty="0" smtClean="0"/>
              <a:t>Part </a:t>
            </a:r>
            <a:r>
              <a:rPr lang="ru-RU" baseline="0" dirty="0" smtClean="0"/>
              <a:t>содержит графику секции, в том числе физические </a:t>
            </a:r>
            <a:r>
              <a:rPr lang="ru-RU" baseline="0" dirty="0" err="1" smtClean="0"/>
              <a:t>пины</a:t>
            </a:r>
            <a:r>
              <a:rPr lang="ru-RU" baseline="0" dirty="0" smtClean="0"/>
              <a:t> - </a:t>
            </a:r>
            <a:r>
              <a:rPr lang="en-US" baseline="0" dirty="0" smtClean="0"/>
              <a:t>Pin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67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/>
          <a:srcRect l="3022" r="2951" b="27389"/>
          <a:stretch>
            <a:fillRect/>
          </a:stretch>
        </p:blipFill>
        <p:spPr bwMode="auto">
          <a:xfrm>
            <a:off x="276225" y="0"/>
            <a:ext cx="8597900" cy="4979670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gray">
          <a:xfrm>
            <a:off x="276224" y="3520440"/>
            <a:ext cx="8597900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48640" y="5029200"/>
            <a:ext cx="6886807" cy="11130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 rot="10800000">
            <a:off x="276225" y="3517899"/>
            <a:ext cx="182544" cy="145964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48639" y="3611880"/>
            <a:ext cx="8229600" cy="1280160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5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188720"/>
            <a:ext cx="8595360" cy="5120640"/>
          </a:xfrm>
          <a:prstGeom prst="rect">
            <a:avLst/>
          </a:prstGeom>
        </p:spPr>
        <p:txBody>
          <a:bodyPr>
            <a:noAutofit/>
          </a:bodyPr>
          <a:lstStyle>
            <a:lvl1pPr marL="234950" indent="-2349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080"/>
              </a:buClr>
              <a:buFont typeface="Arial" pitchFamily="34" charset="0"/>
              <a:buChar char="•"/>
              <a:tabLst>
                <a:tab pos="166688" algn="l"/>
                <a:tab pos="234950" algn="l"/>
              </a:tabLst>
              <a:defRPr sz="2400">
                <a:solidFill>
                  <a:schemeClr val="tx1"/>
                </a:solidFill>
              </a:defRPr>
            </a:lvl1pPr>
            <a:lvl2pPr marL="568325" indent="-2286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 marL="858838" indent="-230188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10810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 marL="1316038" indent="-227013">
              <a:spcBef>
                <a:spcPts val="0"/>
              </a:spcBef>
              <a:spcAft>
                <a:spcPts val="150"/>
              </a:spcAft>
              <a:buClr>
                <a:schemeClr val="tx2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9144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188720"/>
            <a:ext cx="4206240" cy="5120640"/>
          </a:xfrm>
          <a:prstGeom prst="rect">
            <a:avLst/>
          </a:prstGeom>
        </p:spPr>
        <p:txBody>
          <a:bodyPr rIns="182880"/>
          <a:lstStyle>
            <a:lvl1pPr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2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88719"/>
            <a:ext cx="4206240" cy="5120640"/>
          </a:xfrm>
          <a:prstGeom prst="rect">
            <a:avLst/>
          </a:prstGeom>
        </p:spPr>
        <p:txBody>
          <a:bodyPr rIns="182880"/>
          <a:lstStyle>
            <a:lvl1pPr>
              <a:defRPr lang="en-US" sz="2000" dirty="0" smtClean="0">
                <a:solidFill>
                  <a:schemeClr val="tx1"/>
                </a:solidFill>
              </a:defRPr>
            </a:lvl1pPr>
            <a:lvl2pPr>
              <a:defRPr lang="en-US" sz="1600" dirty="0" smtClean="0"/>
            </a:lvl2pPr>
            <a:lvl3pPr>
              <a:defRPr lang="en-US" sz="1200" dirty="0" smtClean="0"/>
            </a:lvl3pPr>
          </a:lstStyle>
          <a:p>
            <a:pPr lvl="0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lvl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lvl="2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9144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49" y="2568659"/>
            <a:ext cx="5115752" cy="14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l="3056" r="2917" b="9283"/>
          <a:stretch>
            <a:fillRect/>
          </a:stretch>
        </p:blipFill>
        <p:spPr bwMode="auto">
          <a:xfrm>
            <a:off x="276225" y="0"/>
            <a:ext cx="8597900" cy="6221413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 bwMode="gray">
          <a:xfrm>
            <a:off x="274802" y="3520440"/>
            <a:ext cx="8599323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 rot="10800000">
            <a:off x="274693" y="3517899"/>
            <a:ext cx="182544" cy="14608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548640" y="3611880"/>
            <a:ext cx="8229600" cy="1280160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09237" y="2870206"/>
            <a:ext cx="5115752" cy="13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58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9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15709" y="648136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B7AF141-2B95-496E-A444-1A6308939B0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algn="l"/>
              <a:t>‹#›</a:t>
            </a:fld>
            <a:endParaRPr lang="en-US" sz="1800" dirty="0">
              <a:solidFill>
                <a:srgbClr val="00608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499986" y="6412769"/>
            <a:ext cx="1609344" cy="41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9" r:id="rId5"/>
    <p:sldLayoutId id="2147483757" r:id="rId6"/>
    <p:sldLayoutId id="2147483755" r:id="rId7"/>
    <p:sldLayoutId id="2147483763" r:id="rId8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0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873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8838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9025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2222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rcad_scripting@cadenc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r>
              <a:rPr lang="en-US" dirty="0" smtClean="0"/>
              <a:t>2018</a:t>
            </a:r>
            <a:endParaRPr lang="ru-RU" dirty="0"/>
          </a:p>
          <a:p>
            <a:r>
              <a:rPr lang="ru-RU" dirty="0" smtClean="0"/>
              <a:t>Александр Акулин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Написание программ на </a:t>
            </a:r>
            <a:r>
              <a:rPr lang="en-US" dirty="0" smtClean="0"/>
              <a:t>TCL</a:t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en-US" dirty="0" smtClean="0"/>
              <a:t>OrCAD Capture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004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Классы базы данных </a:t>
            </a:r>
            <a:r>
              <a:rPr lang="en-US" dirty="0" smtClean="0"/>
              <a:t>Capture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класс имеет имя </a:t>
            </a:r>
            <a:r>
              <a:rPr lang="en-US" dirty="0" err="1" smtClean="0"/>
              <a:t>Dbo</a:t>
            </a:r>
            <a:r>
              <a:rPr lang="en-US" dirty="0" smtClean="0"/>
              <a:t>* </a:t>
            </a:r>
            <a:r>
              <a:rPr lang="ru-RU" dirty="0" smtClean="0"/>
              <a:t>и функции (методы)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Get* – </a:t>
            </a:r>
            <a:r>
              <a:rPr lang="ru-RU" dirty="0" smtClean="0"/>
              <a:t>получить атрибуты</a:t>
            </a:r>
            <a:endParaRPr lang="en-US" dirty="0" smtClean="0"/>
          </a:p>
          <a:p>
            <a:pPr lvl="1"/>
            <a:r>
              <a:rPr lang="en-US" dirty="0" smtClean="0"/>
              <a:t>Set*</a:t>
            </a:r>
            <a:r>
              <a:rPr lang="ru-RU" dirty="0" smtClean="0"/>
              <a:t> – изменить атрибуты</a:t>
            </a:r>
            <a:endParaRPr lang="en-US" dirty="0" smtClean="0"/>
          </a:p>
          <a:p>
            <a:r>
              <a:rPr lang="ru-RU" i="1" dirty="0" smtClean="0"/>
              <a:t>Каждый объект </a:t>
            </a:r>
            <a:r>
              <a:rPr lang="en-US" i="1" dirty="0" err="1" smtClean="0"/>
              <a:t>Dbo</a:t>
            </a:r>
            <a:r>
              <a:rPr lang="en-US" i="1" dirty="0" smtClean="0"/>
              <a:t>* </a:t>
            </a:r>
            <a:r>
              <a:rPr lang="ru-RU" i="1" dirty="0" smtClean="0"/>
              <a:t>имеет служебные свойства</a:t>
            </a:r>
            <a:r>
              <a:rPr lang="en-US" i="1" dirty="0" smtClean="0"/>
              <a:t>:</a:t>
            </a:r>
          </a:p>
          <a:p>
            <a:pPr lvl="1"/>
            <a:r>
              <a:rPr lang="en-US" i="1" dirty="0" err="1" smtClean="0"/>
              <a:t>DboUserProp</a:t>
            </a:r>
            <a:r>
              <a:rPr lang="en-US" i="1" dirty="0" smtClean="0"/>
              <a:t> – </a:t>
            </a:r>
            <a:r>
              <a:rPr lang="ru-RU" i="1" dirty="0" smtClean="0"/>
              <a:t>пользовательские свойства</a:t>
            </a:r>
          </a:p>
          <a:p>
            <a:pPr lvl="1"/>
            <a:r>
              <a:rPr lang="en-US" i="1" dirty="0" err="1" smtClean="0"/>
              <a:t>DboDisplayProp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i="1" dirty="0" smtClean="0"/>
              <a:t>свойства отображения на экране</a:t>
            </a:r>
          </a:p>
          <a:p>
            <a:r>
              <a:rPr lang="ru-RU" i="1" dirty="0" smtClean="0"/>
              <a:t>Вызов метода для класса</a:t>
            </a:r>
            <a:r>
              <a:rPr lang="ru-RU" i="1" dirty="0"/>
              <a:t> </a:t>
            </a:r>
            <a:r>
              <a:rPr lang="ru-RU" i="1" dirty="0" smtClean="0"/>
              <a:t>можно делать 2 способами</a:t>
            </a:r>
            <a:r>
              <a:rPr lang="en-US" i="1" dirty="0" smtClean="0"/>
              <a:t>:</a:t>
            </a:r>
          </a:p>
          <a:p>
            <a:pPr lvl="1"/>
            <a:r>
              <a:rPr lang="ru-RU" dirty="0" smtClean="0"/>
              <a:t>Класс</a:t>
            </a:r>
            <a:r>
              <a:rPr lang="en-US" dirty="0" smtClean="0"/>
              <a:t>_</a:t>
            </a:r>
            <a:r>
              <a:rPr lang="ru-RU" dirty="0" smtClean="0"/>
              <a:t>Команда</a:t>
            </a:r>
            <a:r>
              <a:rPr lang="en-US" dirty="0" smtClean="0"/>
              <a:t> </a:t>
            </a:r>
            <a:r>
              <a:rPr lang="en-US" dirty="0"/>
              <a:t>$object &lt;parameters&gt;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Пример</a:t>
            </a:r>
            <a:r>
              <a:rPr lang="en-US" i="1" dirty="0" smtClean="0"/>
              <a:t>:    </a:t>
            </a:r>
            <a:r>
              <a:rPr lang="en-US" dirty="0" err="1" smtClean="0"/>
              <a:t>DboLib_GetName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en-US" dirty="0" smtClean="0"/>
              <a:t>$</a:t>
            </a:r>
            <a:r>
              <a:rPr lang="en-US" dirty="0" err="1"/>
              <a:t>lLib</a:t>
            </a:r>
            <a:r>
              <a:rPr lang="en-US" dirty="0"/>
              <a:t> </a:t>
            </a:r>
            <a:r>
              <a:rPr lang="ru-RU" dirty="0" smtClean="0"/>
              <a:t>   </a:t>
            </a:r>
            <a:r>
              <a:rPr lang="en-US" dirty="0" smtClean="0"/>
              <a:t>$</a:t>
            </a:r>
            <a:r>
              <a:rPr lang="en-US" dirty="0" err="1"/>
              <a:t>lName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$object </a:t>
            </a:r>
            <a:r>
              <a:rPr lang="ru-RU" dirty="0" smtClean="0"/>
              <a:t>Команда</a:t>
            </a:r>
            <a:r>
              <a:rPr lang="en-US" dirty="0" smtClean="0"/>
              <a:t> </a:t>
            </a:r>
            <a:r>
              <a:rPr lang="en-US" dirty="0"/>
              <a:t>&lt;parameters&gt;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i="1" dirty="0" smtClean="0"/>
              <a:t>Пример</a:t>
            </a:r>
            <a:r>
              <a:rPr lang="en-US" i="1" dirty="0" smtClean="0"/>
              <a:t>:    </a:t>
            </a:r>
            <a:r>
              <a:rPr lang="en-US" i="1" dirty="0"/>
              <a:t>$</a:t>
            </a:r>
            <a:r>
              <a:rPr lang="en-US" i="1" dirty="0" err="1"/>
              <a:t>lLib</a:t>
            </a:r>
            <a:r>
              <a:rPr lang="en-US" i="1" dirty="0"/>
              <a:t> </a:t>
            </a:r>
            <a:r>
              <a:rPr lang="en-US" i="1" dirty="0" err="1"/>
              <a:t>GetName</a:t>
            </a:r>
            <a:r>
              <a:rPr lang="en-US" i="1" dirty="0"/>
              <a:t> $</a:t>
            </a:r>
            <a:r>
              <a:rPr lang="en-US" i="1" dirty="0" err="1"/>
              <a:t>lName</a:t>
            </a:r>
            <a:r>
              <a:rPr lang="en-US" i="1" dirty="0"/>
              <a:t> 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96954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Иерархия классов </a:t>
            </a:r>
            <a:r>
              <a:rPr lang="en-US" dirty="0" smtClean="0"/>
              <a:t>Capture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238" r="13280"/>
          <a:stretch/>
        </p:blipFill>
        <p:spPr>
          <a:xfrm>
            <a:off x="0" y="1136333"/>
            <a:ext cx="2438400" cy="428625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726" r="9451"/>
          <a:stretch/>
        </p:blipFill>
        <p:spPr>
          <a:xfrm>
            <a:off x="2438400" y="986314"/>
            <a:ext cx="2743200" cy="3938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23822"/>
          <a:stretch/>
        </p:blipFill>
        <p:spPr>
          <a:xfrm>
            <a:off x="5700531" y="0"/>
            <a:ext cx="3443469" cy="5224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b="75974"/>
          <a:stretch/>
        </p:blipFill>
        <p:spPr>
          <a:xfrm>
            <a:off x="2452125" y="4970360"/>
            <a:ext cx="3443469" cy="1887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806" y="5221224"/>
            <a:ext cx="1962150" cy="11430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452125" y="986314"/>
            <a:ext cx="0" cy="587168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686806" y="0"/>
            <a:ext cx="13725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9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Функции работы с классами (Методы)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Найти доступные команды </a:t>
            </a:r>
            <a:r>
              <a:rPr lang="en-US" dirty="0"/>
              <a:t>TCL </a:t>
            </a:r>
            <a:r>
              <a:rPr lang="ru-RU" dirty="0"/>
              <a:t>в </a:t>
            </a:r>
            <a:r>
              <a:rPr lang="en-US" dirty="0"/>
              <a:t>Capture </a:t>
            </a:r>
            <a:r>
              <a:rPr lang="ru-RU" dirty="0"/>
              <a:t>можно так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info commands *&lt;command substring&gt;* </a:t>
            </a:r>
            <a:br>
              <a:rPr lang="en-US" dirty="0"/>
            </a:br>
            <a:r>
              <a:rPr lang="ru-RU" i="1" dirty="0"/>
              <a:t>Например</a:t>
            </a:r>
            <a:r>
              <a:rPr lang="en-US" i="1" dirty="0"/>
              <a:t>:   	info commands *_Get*</a:t>
            </a:r>
            <a:br>
              <a:rPr lang="en-US" i="1" dirty="0"/>
            </a:br>
            <a:r>
              <a:rPr lang="en-US" i="1" dirty="0"/>
              <a:t>			info commands *</a:t>
            </a:r>
            <a:r>
              <a:rPr lang="en-US" i="1" dirty="0" err="1"/>
              <a:t>DboPage</a:t>
            </a:r>
            <a:r>
              <a:rPr lang="en-US" i="1" dirty="0"/>
              <a:t>*</a:t>
            </a:r>
          </a:p>
          <a:p>
            <a:endParaRPr lang="ru-RU" dirty="0" smtClean="0"/>
          </a:p>
          <a:p>
            <a:r>
              <a:rPr lang="ru-RU" dirty="0" smtClean="0"/>
              <a:t>Если ввести в </a:t>
            </a:r>
            <a:r>
              <a:rPr lang="ru-RU" dirty="0" err="1" smtClean="0"/>
              <a:t>ком.строку</a:t>
            </a:r>
            <a:r>
              <a:rPr lang="ru-RU" dirty="0" smtClean="0"/>
              <a:t> функцию с неверными параметрами, то система укажет ожидаемые параметры.</a:t>
            </a:r>
            <a:endParaRPr lang="en-US" dirty="0" smtClean="0"/>
          </a:p>
          <a:p>
            <a:pPr lvl="1"/>
            <a:r>
              <a:rPr lang="ru-RU" dirty="0" smtClean="0"/>
              <a:t>Например, на ввод </a:t>
            </a:r>
            <a:r>
              <a:rPr lang="en-US" dirty="0" err="1" smtClean="0"/>
              <a:t>DboLib_GetName</a:t>
            </a:r>
            <a:r>
              <a:rPr lang="en-US" dirty="0" smtClean="0"/>
              <a:t> </a:t>
            </a:r>
            <a:r>
              <a:rPr lang="ru-RU" dirty="0" smtClean="0"/>
              <a:t>система ответит</a:t>
            </a:r>
            <a:r>
              <a:rPr lang="en-US" dirty="0"/>
              <a:t>:</a:t>
            </a:r>
            <a:br>
              <a:rPr lang="en-US" dirty="0"/>
            </a:br>
            <a:r>
              <a:rPr lang="en-US" sz="1800" dirty="0"/>
              <a:t>Wrong number of arguments :</a:t>
            </a:r>
            <a:r>
              <a:rPr lang="en-US" sz="1800" dirty="0" err="1"/>
              <a:t>DboLib_GetName</a:t>
            </a:r>
            <a:r>
              <a:rPr lang="en-US" sz="1800" dirty="0"/>
              <a:t> self name  argument 1</a:t>
            </a:r>
            <a:endParaRPr lang="ru-RU" sz="1800" dirty="0" smtClean="0"/>
          </a:p>
          <a:p>
            <a:pPr lvl="1"/>
            <a:r>
              <a:rPr lang="ru-RU" dirty="0" smtClean="0"/>
              <a:t>Где ожидаемые параметры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self – </a:t>
            </a:r>
            <a:r>
              <a:rPr lang="ru-RU" dirty="0" smtClean="0"/>
              <a:t>объект</a:t>
            </a:r>
            <a:r>
              <a:rPr lang="en-US" dirty="0" smtClean="0"/>
              <a:t>, </a:t>
            </a:r>
            <a:r>
              <a:rPr lang="ru-RU" dirty="0" smtClean="0"/>
              <a:t>то есть библиотека в данном случае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name </a:t>
            </a:r>
            <a:r>
              <a:rPr lang="ru-RU" dirty="0" smtClean="0"/>
              <a:t>– переменная, в которую возвращается имя библиотеки</a:t>
            </a:r>
            <a:br>
              <a:rPr lang="ru-RU" dirty="0" smtClean="0"/>
            </a:br>
            <a:r>
              <a:rPr lang="en-US" dirty="0"/>
              <a:t>argument </a:t>
            </a:r>
            <a:r>
              <a:rPr lang="en-US" dirty="0" smtClean="0"/>
              <a:t>1</a:t>
            </a:r>
            <a:r>
              <a:rPr lang="ru-RU" dirty="0" smtClean="0"/>
              <a:t> – игнорируем эти слова</a:t>
            </a:r>
          </a:p>
          <a:p>
            <a:pPr lvl="1"/>
            <a:endParaRPr lang="ru-RU" dirty="0"/>
          </a:p>
          <a:p>
            <a:r>
              <a:rPr lang="ru-RU" dirty="0" smtClean="0"/>
              <a:t>Таким образом можно получить информацию об использовании и аргументах тех или иных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394588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Объекты - Контейнеры и Итераторы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объекты </a:t>
            </a:r>
            <a:r>
              <a:rPr lang="en-US" dirty="0" smtClean="0"/>
              <a:t>Capture</a:t>
            </a:r>
            <a:r>
              <a:rPr lang="ru-RU" dirty="0" smtClean="0"/>
              <a:t> </a:t>
            </a:r>
            <a:r>
              <a:rPr lang="ru-RU" dirty="0" err="1" smtClean="0"/>
              <a:t>агрегируются</a:t>
            </a:r>
            <a:r>
              <a:rPr lang="ru-RU" dirty="0" smtClean="0"/>
              <a:t> в контейнеры</a:t>
            </a:r>
            <a:endParaRPr lang="en-US" dirty="0" smtClean="0"/>
          </a:p>
          <a:p>
            <a:pPr lvl="1"/>
            <a:r>
              <a:rPr lang="ru-RU" dirty="0" smtClean="0"/>
              <a:t>Объекты-Контейнеры содержат другие объекты</a:t>
            </a:r>
          </a:p>
          <a:p>
            <a:pPr lvl="1"/>
            <a:r>
              <a:rPr lang="ru-RU" dirty="0" smtClean="0"/>
              <a:t>Итераторы используются для доступа к этим объектам.</a:t>
            </a:r>
          </a:p>
          <a:p>
            <a:pPr lvl="1"/>
            <a:r>
              <a:rPr lang="ru-RU" dirty="0" smtClean="0"/>
              <a:t>Каждый объект «знает», в каком контейнере он находится.</a:t>
            </a:r>
            <a:endParaRPr lang="ru-RU" dirty="0"/>
          </a:p>
          <a:p>
            <a:r>
              <a:rPr lang="ru-RU" dirty="0" smtClean="0"/>
              <a:t>Два первичных вида контейнеров – </a:t>
            </a:r>
            <a:r>
              <a:rPr lang="en-US" dirty="0" smtClean="0"/>
              <a:t>Library </a:t>
            </a:r>
            <a:r>
              <a:rPr lang="ru-RU" dirty="0" smtClean="0"/>
              <a:t>и </a:t>
            </a:r>
            <a:r>
              <a:rPr lang="en-US" dirty="0" smtClean="0"/>
              <a:t>Design</a:t>
            </a:r>
            <a:endParaRPr lang="ru-RU" dirty="0" smtClean="0"/>
          </a:p>
          <a:p>
            <a:r>
              <a:rPr lang="ru-RU" dirty="0" smtClean="0"/>
              <a:t>Доступ к ним осуществляется только через </a:t>
            </a:r>
            <a:r>
              <a:rPr lang="en-US" dirty="0" smtClean="0"/>
              <a:t>Session</a:t>
            </a:r>
            <a:endParaRPr lang="ru-RU" dirty="0" smtClean="0"/>
          </a:p>
          <a:p>
            <a:pPr lvl="1"/>
            <a:r>
              <a:rPr lang="ru-RU" dirty="0" smtClean="0"/>
              <a:t>Сессию можно создать функцией </a:t>
            </a:r>
            <a:r>
              <a:rPr lang="en-US" i="1" dirty="0" err="1"/>
              <a:t>DboTclHelper</a:t>
            </a:r>
            <a:r>
              <a:rPr lang="en-US" dirty="0" err="1"/>
              <a:t>_</a:t>
            </a:r>
            <a:r>
              <a:rPr lang="en-US" i="1" dirty="0" err="1"/>
              <a:t>sCreateSession</a:t>
            </a:r>
            <a:r>
              <a:rPr lang="en-US" i="1" dirty="0"/>
              <a:t>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51" y="3749040"/>
            <a:ext cx="6984127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Иерархия классов и объектов</a:t>
            </a:r>
            <a:br>
              <a:rPr lang="ru-RU" dirty="0" smtClean="0"/>
            </a:br>
            <a:r>
              <a:rPr lang="en-US" sz="2000" dirty="0" smtClean="0"/>
              <a:t>“contains” – </a:t>
            </a:r>
            <a:r>
              <a:rPr lang="ru-RU" sz="2000" dirty="0" smtClean="0"/>
              <a:t>иерархия объектов, </a:t>
            </a:r>
            <a:r>
              <a:rPr lang="en-US" sz="2000" dirty="0" err="1" smtClean="0"/>
              <a:t>IsA</a:t>
            </a:r>
            <a:r>
              <a:rPr lang="en-US" sz="2000" dirty="0" smtClean="0"/>
              <a:t> –</a:t>
            </a:r>
            <a:r>
              <a:rPr lang="ru-RU" sz="2000" dirty="0" smtClean="0"/>
              <a:t> иерархия классов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Библиотека содержит компоненты, которые потом используются как шаблоны для установки на схему</a:t>
            </a:r>
          </a:p>
          <a:p>
            <a:r>
              <a:rPr lang="ru-RU" dirty="0" smtClean="0"/>
              <a:t>Также в ней есть различные символы, порты, </a:t>
            </a:r>
            <a:r>
              <a:rPr lang="ru-RU" dirty="0" err="1" smtClean="0"/>
              <a:t>пины</a:t>
            </a:r>
            <a:r>
              <a:rPr lang="ru-RU" dirty="0" smtClean="0"/>
              <a:t> и др.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01" t="5716" r="3157" b="6174"/>
          <a:stretch/>
        </p:blipFill>
        <p:spPr>
          <a:xfrm>
            <a:off x="724276" y="2444436"/>
            <a:ext cx="7007383" cy="38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44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Конвертация строк и чисел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Почти все команды работы с БД работают со строками как с параметром типа </a:t>
            </a:r>
            <a:r>
              <a:rPr lang="en-US" dirty="0" smtClean="0"/>
              <a:t>“</a:t>
            </a:r>
            <a:r>
              <a:rPr lang="en-US" dirty="0" err="1" smtClean="0"/>
              <a:t>Cstring</a:t>
            </a:r>
            <a:r>
              <a:rPr lang="en-US" dirty="0" smtClean="0"/>
              <a:t>”</a:t>
            </a:r>
            <a:r>
              <a:rPr lang="ru-RU" dirty="0" smtClean="0"/>
              <a:t>. Для конвертации из строк </a:t>
            </a:r>
            <a:r>
              <a:rPr lang="en-US" dirty="0" smtClean="0"/>
              <a:t>TCL </a:t>
            </a:r>
            <a:r>
              <a:rPr lang="ru-RU" dirty="0" smtClean="0"/>
              <a:t>и обратно используются функции </a:t>
            </a:r>
            <a:r>
              <a:rPr lang="en-US" dirty="0" smtClean="0"/>
              <a:t>*Helper*:</a:t>
            </a:r>
          </a:p>
          <a:p>
            <a:pPr lvl="1"/>
            <a:r>
              <a:rPr lang="en-US" dirty="0"/>
              <a:t>set </a:t>
            </a:r>
            <a:r>
              <a:rPr lang="en-US" b="1" dirty="0" err="1"/>
              <a:t>lName</a:t>
            </a:r>
            <a:r>
              <a:rPr lang="en-US" dirty="0"/>
              <a:t> [</a:t>
            </a:r>
            <a:r>
              <a:rPr lang="en-US" dirty="0" err="1">
                <a:solidFill>
                  <a:srgbClr val="FF0000"/>
                </a:solidFill>
              </a:rPr>
              <a:t>DboTclHelper_sMakeCString</a:t>
            </a:r>
            <a:r>
              <a:rPr lang="en-US" dirty="0"/>
              <a:t>]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$</a:t>
            </a:r>
            <a:r>
              <a:rPr lang="en-US" dirty="0" err="1"/>
              <a:t>lLib</a:t>
            </a:r>
            <a:r>
              <a:rPr lang="en-US" dirty="0"/>
              <a:t> </a:t>
            </a:r>
            <a:r>
              <a:rPr lang="en-US" dirty="0" err="1"/>
              <a:t>GetName</a:t>
            </a:r>
            <a:r>
              <a:rPr lang="en-US" dirty="0"/>
              <a:t> </a:t>
            </a:r>
            <a:r>
              <a:rPr lang="en-US" b="1" dirty="0"/>
              <a:t>$</a:t>
            </a:r>
            <a:r>
              <a:rPr lang="en-US" b="1" dirty="0" err="1"/>
              <a:t>lName</a:t>
            </a:r>
            <a:r>
              <a:rPr lang="en-US" b="1" dirty="0"/>
              <a:t> </a:t>
            </a:r>
            <a:r>
              <a:rPr lang="en-US" b="1" dirty="0" smtClean="0"/>
              <a:t>	# </a:t>
            </a:r>
            <a:r>
              <a:rPr lang="ru-RU" b="1" dirty="0" smtClean="0"/>
              <a:t>получить строку «имя» из БД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dirty="0" smtClean="0"/>
              <a:t>конвертации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строку текста </a:t>
            </a:r>
            <a:r>
              <a:rPr lang="en-US" dirty="0" smtClean="0"/>
              <a:t>TCL </a:t>
            </a:r>
            <a:r>
              <a:rPr lang="ru-RU" dirty="0" smtClean="0"/>
              <a:t>из строки </a:t>
            </a:r>
            <a:r>
              <a:rPr lang="ru-RU" dirty="0" smtClean="0"/>
              <a:t>БД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set Name [</a:t>
            </a:r>
            <a:r>
              <a:rPr lang="en-US" i="1" dirty="0" err="1" smtClean="0">
                <a:solidFill>
                  <a:srgbClr val="FF0000"/>
                </a:solidFill>
              </a:rPr>
              <a:t>DboTclHelper_sGetConstCharPtr</a:t>
            </a:r>
            <a:r>
              <a:rPr lang="en-US" i="1" dirty="0" smtClean="0"/>
              <a:t> </a:t>
            </a:r>
            <a:r>
              <a:rPr lang="en-US" b="1" dirty="0"/>
              <a:t>$</a:t>
            </a:r>
            <a:r>
              <a:rPr lang="en-US" b="1" dirty="0" err="1" smtClean="0"/>
              <a:t>lName</a:t>
            </a:r>
            <a:r>
              <a:rPr lang="en-US" dirty="0" smtClean="0"/>
              <a:t>]</a:t>
            </a:r>
            <a:endParaRPr lang="ru-RU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uts </a:t>
            </a:r>
            <a:r>
              <a:rPr lang="en-US" smtClean="0"/>
              <a:t>$Name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Другие команды конвертации можно </a:t>
            </a:r>
            <a:r>
              <a:rPr lang="ru-RU" dirty="0" err="1" smtClean="0"/>
              <a:t>посмтреть</a:t>
            </a:r>
            <a:r>
              <a:rPr lang="ru-RU" dirty="0" smtClean="0"/>
              <a:t> так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info commands </a:t>
            </a:r>
            <a:r>
              <a:rPr lang="en-US" dirty="0" err="1"/>
              <a:t>DboTclHelper_sMake</a:t>
            </a:r>
            <a:r>
              <a:rPr lang="en-US" dirty="0" smtClean="0"/>
              <a:t>*</a:t>
            </a:r>
          </a:p>
          <a:p>
            <a:pPr lvl="1"/>
            <a:r>
              <a:rPr lang="en-US" dirty="0"/>
              <a:t>info commands </a:t>
            </a:r>
            <a:r>
              <a:rPr lang="en-US" dirty="0" err="1" smtClean="0"/>
              <a:t>DboTclHelper_sGet</a:t>
            </a:r>
            <a:r>
              <a:rPr lang="en-US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55800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Типовые операции с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Получить текущую открытую сессию </a:t>
            </a:r>
            <a:r>
              <a:rPr lang="en-US" dirty="0" smtClean="0"/>
              <a:t>Session</a:t>
            </a:r>
          </a:p>
          <a:p>
            <a:pPr marL="339725" lvl="1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set </a:t>
            </a:r>
            <a:r>
              <a:rPr lang="en-US" sz="1600" dirty="0" err="1">
                <a:solidFill>
                  <a:schemeClr val="tx2"/>
                </a:solidFill>
              </a:rPr>
              <a:t>lSession</a:t>
            </a:r>
            <a:r>
              <a:rPr lang="en-US" sz="1600" dirty="0">
                <a:solidFill>
                  <a:schemeClr val="tx2"/>
                </a:solidFill>
              </a:rPr>
              <a:t> $::</a:t>
            </a:r>
            <a:r>
              <a:rPr lang="en-US" sz="1600" dirty="0" err="1">
                <a:solidFill>
                  <a:schemeClr val="tx2"/>
                </a:solidFill>
              </a:rPr>
              <a:t>DboSession_s_pDboSession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339725" lvl="1" indent="0">
              <a:buNone/>
            </a:pPr>
            <a:r>
              <a:rPr lang="en-US" sz="1600" dirty="0" err="1">
                <a:solidFill>
                  <a:schemeClr val="tx2"/>
                </a:solidFill>
              </a:rPr>
              <a:t>DboSession</a:t>
            </a:r>
            <a:r>
              <a:rPr lang="en-US" sz="1600" dirty="0">
                <a:solidFill>
                  <a:schemeClr val="tx2"/>
                </a:solidFill>
              </a:rPr>
              <a:t> -this $</a:t>
            </a:r>
            <a:r>
              <a:rPr lang="en-US" sz="1600" dirty="0" err="1">
                <a:solidFill>
                  <a:schemeClr val="tx2"/>
                </a:solidFill>
              </a:rPr>
              <a:t>lSession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Создать новую сессию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lSession</a:t>
            </a:r>
            <a:r>
              <a:rPr lang="en-US" sz="1600" dirty="0"/>
              <a:t> [</a:t>
            </a:r>
            <a:r>
              <a:rPr lang="en-US" sz="1600" dirty="0" err="1"/>
              <a:t>DboTclHelper_sCreateSession</a:t>
            </a:r>
            <a:r>
              <a:rPr lang="en-US" sz="1600" dirty="0"/>
              <a:t>] </a:t>
            </a:r>
            <a:endParaRPr lang="ru-RU" sz="1600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Открыть или создать дизайн в текущей сессии</a:t>
            </a:r>
            <a:endParaRPr lang="ru-RU" dirty="0"/>
          </a:p>
          <a:p>
            <a:pPr marL="339725" lvl="1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set </a:t>
            </a:r>
            <a:r>
              <a:rPr lang="en-US" sz="1600" dirty="0" err="1">
                <a:solidFill>
                  <a:schemeClr val="tx2"/>
                </a:solidFill>
              </a:rPr>
              <a:t>lStatus</a:t>
            </a:r>
            <a:r>
              <a:rPr lang="en-US" sz="1600" dirty="0">
                <a:solidFill>
                  <a:schemeClr val="tx2"/>
                </a:solidFill>
              </a:rPr>
              <a:t> [</a:t>
            </a:r>
            <a:r>
              <a:rPr lang="en-US" sz="1600" dirty="0" err="1">
                <a:solidFill>
                  <a:schemeClr val="tx2"/>
                </a:solidFill>
              </a:rPr>
              <a:t>DboState</a:t>
            </a:r>
            <a:r>
              <a:rPr lang="en-US" sz="1600" dirty="0">
                <a:solidFill>
                  <a:schemeClr val="tx2"/>
                </a:solidFill>
              </a:rPr>
              <a:t>] </a:t>
            </a:r>
          </a:p>
          <a:p>
            <a:pPr marL="339725" lvl="1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set </a:t>
            </a:r>
            <a:r>
              <a:rPr lang="en-US" sz="1600" dirty="0" err="1">
                <a:solidFill>
                  <a:schemeClr val="tx2"/>
                </a:solidFill>
              </a:rPr>
              <a:t>pDesignPath</a:t>
            </a:r>
            <a:r>
              <a:rPr lang="en-US" sz="1600" dirty="0">
                <a:solidFill>
                  <a:schemeClr val="tx2"/>
                </a:solidFill>
              </a:rPr>
              <a:t> d:/</a:t>
            </a:r>
            <a:r>
              <a:rPr lang="en-US" sz="1600" dirty="0" smtClean="0">
                <a:solidFill>
                  <a:schemeClr val="tx2"/>
                </a:solidFill>
              </a:rPr>
              <a:t>spb163/tools/capture/samples/fulladd.dsn</a:t>
            </a:r>
            <a:endParaRPr lang="en-US" sz="1600" dirty="0">
              <a:solidFill>
                <a:schemeClr val="tx2"/>
              </a:solidFill>
            </a:endParaRPr>
          </a:p>
          <a:p>
            <a:pPr marL="339725" lvl="1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set </a:t>
            </a:r>
            <a:r>
              <a:rPr lang="en-US" sz="1600" dirty="0" err="1">
                <a:solidFill>
                  <a:schemeClr val="tx2"/>
                </a:solidFill>
              </a:rPr>
              <a:t>lDesignPath</a:t>
            </a:r>
            <a:r>
              <a:rPr lang="en-US" sz="1600" dirty="0">
                <a:solidFill>
                  <a:schemeClr val="tx2"/>
                </a:solidFill>
              </a:rPr>
              <a:t> [</a:t>
            </a:r>
            <a:r>
              <a:rPr lang="en-US" sz="1600" dirty="0" err="1">
                <a:solidFill>
                  <a:schemeClr val="tx2"/>
                </a:solidFill>
              </a:rPr>
              <a:t>DboTclHelper_sMakeCString</a:t>
            </a:r>
            <a:r>
              <a:rPr lang="en-US" sz="1600" dirty="0">
                <a:solidFill>
                  <a:schemeClr val="tx2"/>
                </a:solidFill>
              </a:rPr>
              <a:t> $</a:t>
            </a:r>
            <a:r>
              <a:rPr lang="en-US" sz="1600" dirty="0" err="1">
                <a:solidFill>
                  <a:schemeClr val="tx2"/>
                </a:solidFill>
              </a:rPr>
              <a:t>pDesignPath</a:t>
            </a:r>
            <a:r>
              <a:rPr lang="en-US" sz="1600" dirty="0">
                <a:solidFill>
                  <a:schemeClr val="tx2"/>
                </a:solidFill>
              </a:rPr>
              <a:t>] </a:t>
            </a:r>
          </a:p>
          <a:p>
            <a:pPr marL="339725" lvl="1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set </a:t>
            </a:r>
            <a:r>
              <a:rPr lang="en-US" sz="1600" dirty="0" err="1">
                <a:solidFill>
                  <a:schemeClr val="tx2"/>
                </a:solidFill>
              </a:rPr>
              <a:t>lDesign</a:t>
            </a:r>
            <a:r>
              <a:rPr lang="en-US" sz="1600" dirty="0">
                <a:solidFill>
                  <a:schemeClr val="tx2"/>
                </a:solidFill>
              </a:rPr>
              <a:t> [$</a:t>
            </a:r>
            <a:r>
              <a:rPr lang="en-US" sz="1600" dirty="0" err="1">
                <a:solidFill>
                  <a:schemeClr val="tx2"/>
                </a:solidFill>
              </a:rPr>
              <a:t>lSession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GetDesignAndSchematics</a:t>
            </a:r>
            <a:r>
              <a:rPr lang="en-US" sz="1600" dirty="0">
                <a:solidFill>
                  <a:schemeClr val="tx2"/>
                </a:solidFill>
              </a:rPr>
              <a:t> $</a:t>
            </a:r>
            <a:r>
              <a:rPr lang="en-US" sz="1600" dirty="0" err="1">
                <a:solidFill>
                  <a:schemeClr val="tx2"/>
                </a:solidFill>
              </a:rPr>
              <a:t>lDesignPath</a:t>
            </a:r>
            <a:r>
              <a:rPr lang="en-US" sz="1600" dirty="0">
                <a:solidFill>
                  <a:schemeClr val="tx2"/>
                </a:solidFill>
              </a:rPr>
              <a:t> $</a:t>
            </a:r>
            <a:r>
              <a:rPr lang="en-US" sz="1600" dirty="0" err="1">
                <a:solidFill>
                  <a:schemeClr val="tx2"/>
                </a:solidFill>
              </a:rPr>
              <a:t>lStatus</a:t>
            </a:r>
            <a:r>
              <a:rPr lang="en-US" sz="1600" dirty="0">
                <a:solidFill>
                  <a:schemeClr val="tx2"/>
                </a:solidFill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94954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Обработать все открытые дизайны в сессии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set </a:t>
            </a:r>
            <a:r>
              <a:rPr lang="en-US" sz="1600" dirty="0" err="1">
                <a:solidFill>
                  <a:schemeClr val="tx2"/>
                </a:solidFill>
              </a:rPr>
              <a:t>lDesignsIter</a:t>
            </a:r>
            <a:r>
              <a:rPr lang="en-US" sz="1600" dirty="0">
                <a:solidFill>
                  <a:schemeClr val="tx2"/>
                </a:solidFill>
              </a:rPr>
              <a:t> [$</a:t>
            </a:r>
            <a:r>
              <a:rPr lang="en-US" sz="1600" dirty="0" err="1">
                <a:solidFill>
                  <a:schemeClr val="tx2"/>
                </a:solidFill>
              </a:rPr>
              <a:t>lSession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NewDesignsIter</a:t>
            </a:r>
            <a:r>
              <a:rPr lang="en-US" sz="1600" dirty="0">
                <a:solidFill>
                  <a:schemeClr val="tx2"/>
                </a:solidFill>
              </a:rPr>
              <a:t> $</a:t>
            </a:r>
            <a:r>
              <a:rPr lang="en-US" sz="1600" dirty="0" err="1">
                <a:solidFill>
                  <a:schemeClr val="tx2"/>
                </a:solidFill>
              </a:rPr>
              <a:t>lStatus</a:t>
            </a:r>
            <a:r>
              <a:rPr lang="en-US" sz="1600" dirty="0">
                <a:solidFill>
                  <a:schemeClr val="tx2"/>
                </a:solidFill>
              </a:rPr>
              <a:t>]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#</a:t>
            </a:r>
            <a:r>
              <a:rPr lang="ru-RU" sz="1600" b="1" dirty="0" smtClean="0">
                <a:solidFill>
                  <a:schemeClr val="tx2"/>
                </a:solidFill>
              </a:rPr>
              <a:t> получить первый дизайн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set </a:t>
            </a:r>
            <a:r>
              <a:rPr lang="en-US" sz="1600" dirty="0" err="1">
                <a:solidFill>
                  <a:schemeClr val="tx2"/>
                </a:solidFill>
              </a:rPr>
              <a:t>lDesign</a:t>
            </a:r>
            <a:r>
              <a:rPr lang="en-US" sz="1600" dirty="0">
                <a:solidFill>
                  <a:schemeClr val="tx2"/>
                </a:solidFill>
              </a:rPr>
              <a:t> [$</a:t>
            </a:r>
            <a:r>
              <a:rPr lang="en-US" sz="1600" dirty="0" err="1">
                <a:solidFill>
                  <a:schemeClr val="tx2"/>
                </a:solidFill>
              </a:rPr>
              <a:t>lDesignsIter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NextDesign</a:t>
            </a:r>
            <a:r>
              <a:rPr lang="en-US" sz="1600" dirty="0">
                <a:solidFill>
                  <a:schemeClr val="tx2"/>
                </a:solidFill>
              </a:rPr>
              <a:t> $</a:t>
            </a:r>
            <a:r>
              <a:rPr lang="en-US" sz="1600" dirty="0" err="1">
                <a:solidFill>
                  <a:schemeClr val="tx2"/>
                </a:solidFill>
              </a:rPr>
              <a:t>lStatus</a:t>
            </a:r>
            <a:r>
              <a:rPr lang="en-US" sz="1600" dirty="0">
                <a:solidFill>
                  <a:schemeClr val="tx2"/>
                </a:solidFill>
              </a:rPr>
              <a:t>]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set </a:t>
            </a:r>
            <a:r>
              <a:rPr lang="en-US" sz="1600" dirty="0" err="1">
                <a:solidFill>
                  <a:schemeClr val="tx2"/>
                </a:solidFill>
              </a:rPr>
              <a:t>lNullObj</a:t>
            </a:r>
            <a:r>
              <a:rPr lang="en-US" sz="1600" dirty="0">
                <a:solidFill>
                  <a:schemeClr val="tx2"/>
                </a:solidFill>
              </a:rPr>
              <a:t> NULL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while </a:t>
            </a:r>
            <a:r>
              <a:rPr lang="en-US" sz="1600" dirty="0">
                <a:solidFill>
                  <a:schemeClr val="tx2"/>
                </a:solidFill>
              </a:rPr>
              <a:t>{ $</a:t>
            </a:r>
            <a:r>
              <a:rPr lang="en-US" sz="1600" dirty="0" err="1">
                <a:solidFill>
                  <a:schemeClr val="tx2"/>
                </a:solidFill>
              </a:rPr>
              <a:t>lDesign</a:t>
            </a:r>
            <a:r>
              <a:rPr lang="en-US" sz="1600" dirty="0">
                <a:solidFill>
                  <a:schemeClr val="tx2"/>
                </a:solidFill>
              </a:rPr>
              <a:t>!= $</a:t>
            </a:r>
            <a:r>
              <a:rPr lang="en-US" sz="1600" dirty="0" err="1">
                <a:solidFill>
                  <a:schemeClr val="tx2"/>
                </a:solidFill>
              </a:rPr>
              <a:t>lNullObj</a:t>
            </a:r>
            <a:r>
              <a:rPr lang="en-US" sz="1600" dirty="0">
                <a:solidFill>
                  <a:schemeClr val="tx2"/>
                </a:solidFill>
              </a:rPr>
              <a:t>} {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#</a:t>
            </a:r>
            <a:r>
              <a:rPr lang="ru-RU" sz="1600" b="1" dirty="0" smtClean="0">
                <a:solidFill>
                  <a:schemeClr val="tx2"/>
                </a:solidFill>
              </a:rPr>
              <a:t> тут выполнить необходимую работу с дизайном </a:t>
            </a:r>
            <a:r>
              <a:rPr lang="en-US" sz="1600" b="1" dirty="0" smtClean="0">
                <a:solidFill>
                  <a:schemeClr val="tx2"/>
                </a:solidFill>
              </a:rPr>
              <a:t>$</a:t>
            </a:r>
            <a:r>
              <a:rPr lang="en-US" sz="1600" b="1" dirty="0" err="1" smtClean="0">
                <a:solidFill>
                  <a:schemeClr val="tx2"/>
                </a:solidFill>
              </a:rPr>
              <a:t>lDesign</a:t>
            </a:r>
            <a:r>
              <a:rPr lang="en-US" sz="1600" b="1" dirty="0" smtClean="0">
                <a:solidFill>
                  <a:schemeClr val="tx2"/>
                </a:solidFill>
              </a:rPr>
              <a:t> …</a:t>
            </a: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#</a:t>
            </a:r>
            <a:r>
              <a:rPr lang="ru-RU" sz="1600" b="1" dirty="0" smtClean="0">
                <a:solidFill>
                  <a:schemeClr val="tx2"/>
                </a:solidFill>
              </a:rPr>
              <a:t> перейти к следующему дизайну</a:t>
            </a: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set </a:t>
            </a:r>
            <a:r>
              <a:rPr lang="en-US" sz="1600" dirty="0" err="1">
                <a:solidFill>
                  <a:schemeClr val="tx2"/>
                </a:solidFill>
              </a:rPr>
              <a:t>lDesign</a:t>
            </a:r>
            <a:r>
              <a:rPr lang="en-US" sz="1600" dirty="0">
                <a:solidFill>
                  <a:schemeClr val="tx2"/>
                </a:solidFill>
              </a:rPr>
              <a:t> [$</a:t>
            </a:r>
            <a:r>
              <a:rPr lang="en-US" sz="1600" dirty="0" err="1">
                <a:solidFill>
                  <a:schemeClr val="tx2"/>
                </a:solidFill>
              </a:rPr>
              <a:t>lDesignsIter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NextDesign</a:t>
            </a:r>
            <a:r>
              <a:rPr lang="en-US" sz="1600" dirty="0">
                <a:solidFill>
                  <a:schemeClr val="tx2"/>
                </a:solidFill>
              </a:rPr>
              <a:t> $</a:t>
            </a:r>
            <a:r>
              <a:rPr lang="en-US" sz="1600" dirty="0" err="1">
                <a:solidFill>
                  <a:schemeClr val="tx2"/>
                </a:solidFill>
              </a:rPr>
              <a:t>lStatus</a:t>
            </a:r>
            <a:r>
              <a:rPr lang="en-US" sz="1600" dirty="0">
                <a:solidFill>
                  <a:schemeClr val="tx2"/>
                </a:solidFill>
              </a:rPr>
              <a:t>]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}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tx2"/>
                </a:solidFill>
              </a:rPr>
              <a:t>delete_DboSessionDesignsIter</a:t>
            </a:r>
            <a:r>
              <a:rPr lang="en-US" sz="1600" dirty="0">
                <a:solidFill>
                  <a:schemeClr val="tx2"/>
                </a:solidFill>
              </a:rPr>
              <a:t> $</a:t>
            </a:r>
            <a:r>
              <a:rPr lang="en-US" sz="1600" dirty="0" err="1">
                <a:solidFill>
                  <a:schemeClr val="tx2"/>
                </a:solidFill>
              </a:rPr>
              <a:t>lDesignsIter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5788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Типовые операции с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Получить схему дизайна с именем </a:t>
            </a:r>
            <a:r>
              <a:rPr lang="en-US" dirty="0" smtClean="0"/>
              <a:t>SCHEMATIC1</a:t>
            </a:r>
          </a:p>
          <a:p>
            <a:pPr marL="0" indent="0">
              <a:buNone/>
            </a:pPr>
            <a:r>
              <a:rPr lang="en-US" sz="1600" dirty="0" smtClean="0"/>
              <a:t>set </a:t>
            </a:r>
            <a:r>
              <a:rPr lang="en-US" sz="1600" dirty="0" err="1"/>
              <a:t>pSchematicName</a:t>
            </a:r>
            <a:r>
              <a:rPr lang="en-US" sz="1600" dirty="0"/>
              <a:t> </a:t>
            </a:r>
            <a:r>
              <a:rPr lang="en-US" sz="1600" dirty="0" smtClean="0"/>
              <a:t>SCHEMATIC1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 smtClean="0"/>
              <a:t>set </a:t>
            </a:r>
            <a:r>
              <a:rPr lang="en-US" sz="1600" dirty="0" err="1"/>
              <a:t>lSchematicName</a:t>
            </a:r>
            <a:r>
              <a:rPr lang="en-US" sz="1600" dirty="0"/>
              <a:t> [</a:t>
            </a:r>
            <a:r>
              <a:rPr lang="en-US" sz="1600" i="1" dirty="0" err="1"/>
              <a:t>DboTclHelper</a:t>
            </a:r>
            <a:r>
              <a:rPr lang="en-US" sz="1600" dirty="0" err="1"/>
              <a:t>_</a:t>
            </a:r>
            <a:r>
              <a:rPr lang="en-US" sz="1600" i="1" dirty="0" err="1"/>
              <a:t>sMakeCString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pSchematicName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lSchematic</a:t>
            </a:r>
            <a:r>
              <a:rPr lang="en-US" sz="1600" dirty="0"/>
              <a:t> [$</a:t>
            </a:r>
            <a:r>
              <a:rPr lang="en-US" sz="1600" dirty="0" err="1"/>
              <a:t>lDesign</a:t>
            </a:r>
            <a:r>
              <a:rPr lang="en-US" sz="1600" dirty="0"/>
              <a:t> </a:t>
            </a:r>
            <a:r>
              <a:rPr lang="en-US" sz="1600" i="1" dirty="0" err="1"/>
              <a:t>GetSchematic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lSchematicName</a:t>
            </a:r>
            <a:r>
              <a:rPr lang="en-US" sz="1600" dirty="0"/>
              <a:t> 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  <a:endParaRPr lang="en-US" sz="16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ru-RU" dirty="0"/>
              <a:t>Обработать все </a:t>
            </a:r>
            <a:r>
              <a:rPr lang="ru-RU" dirty="0" smtClean="0"/>
              <a:t>схемы дизайна («виды»)</a:t>
            </a:r>
            <a:endParaRPr lang="ru-RU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lSchematicIter</a:t>
            </a:r>
            <a:r>
              <a:rPr lang="en-US" sz="1600" dirty="0"/>
              <a:t> [$</a:t>
            </a:r>
            <a:r>
              <a:rPr lang="en-US" sz="1600" dirty="0" err="1"/>
              <a:t>lDesign</a:t>
            </a:r>
            <a:r>
              <a:rPr lang="en-US" sz="1600" dirty="0"/>
              <a:t> </a:t>
            </a:r>
            <a:r>
              <a:rPr lang="en-US" sz="1600" i="1" dirty="0" err="1"/>
              <a:t>NewViewsIter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 </a:t>
            </a:r>
            <a:r>
              <a:rPr lang="en-US" sz="1600" i="1" dirty="0"/>
              <a:t>$::</a:t>
            </a:r>
            <a:r>
              <a:rPr lang="en-US" sz="1600" i="1" dirty="0" err="1"/>
              <a:t>IterDefs_SCHEMATICS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получить первый «вид» схемы дизайна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lView</a:t>
            </a:r>
            <a:r>
              <a:rPr lang="en-US" sz="1600" dirty="0"/>
              <a:t> [$</a:t>
            </a:r>
            <a:r>
              <a:rPr lang="en-US" sz="1600" dirty="0" err="1"/>
              <a:t>lSchematicIter</a:t>
            </a:r>
            <a:r>
              <a:rPr lang="en-US" sz="1600" dirty="0"/>
              <a:t> </a:t>
            </a:r>
            <a:r>
              <a:rPr lang="en-US" sz="1600" i="1" dirty="0" err="1"/>
              <a:t>NextView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lNullObj</a:t>
            </a:r>
            <a:r>
              <a:rPr lang="en-US" sz="1600" dirty="0"/>
              <a:t> NULL </a:t>
            </a:r>
          </a:p>
          <a:p>
            <a:pPr marL="0" indent="0">
              <a:buNone/>
            </a:pPr>
            <a:r>
              <a:rPr lang="en-US" sz="1600" dirty="0"/>
              <a:t>while { $</a:t>
            </a:r>
            <a:r>
              <a:rPr lang="en-US" sz="1600" dirty="0" err="1"/>
              <a:t>lView</a:t>
            </a:r>
            <a:r>
              <a:rPr lang="en-US" sz="1600" dirty="0"/>
              <a:t> != $</a:t>
            </a:r>
            <a:r>
              <a:rPr lang="en-US" sz="1600" dirty="0" err="1"/>
              <a:t>lNullObj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динамически перейти от класса «вида» </a:t>
            </a:r>
            <a:r>
              <a:rPr lang="en-US" sz="1600" b="1" dirty="0" err="1" smtClean="0"/>
              <a:t>DboView</a:t>
            </a:r>
            <a:r>
              <a:rPr lang="en-US" sz="1600" b="1" dirty="0" smtClean="0"/>
              <a:t> </a:t>
            </a:r>
            <a:r>
              <a:rPr lang="ru-RU" sz="1600" b="1" dirty="0" smtClean="0"/>
              <a:t>к классу</a:t>
            </a:r>
            <a:r>
              <a:rPr lang="en-US" sz="1600" b="1" dirty="0" smtClean="0"/>
              <a:t> </a:t>
            </a:r>
            <a:r>
              <a:rPr lang="ru-RU" sz="1600" b="1" dirty="0" smtClean="0"/>
              <a:t>«схемы» </a:t>
            </a:r>
            <a:r>
              <a:rPr lang="en-US" sz="1600" b="1" dirty="0" err="1" smtClean="0"/>
              <a:t>DboSchematic</a:t>
            </a:r>
            <a:r>
              <a:rPr lang="en-US" sz="1600" b="1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set </a:t>
            </a:r>
            <a:r>
              <a:rPr lang="en-US" sz="1600" dirty="0" err="1"/>
              <a:t>lSchematic</a:t>
            </a:r>
            <a:r>
              <a:rPr lang="en-US" sz="1600" dirty="0"/>
              <a:t> [</a:t>
            </a:r>
            <a:r>
              <a:rPr lang="en-US" sz="1600" i="1" dirty="0" err="1"/>
              <a:t>DboViewToDboSchematic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lView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b="1" dirty="0" smtClean="0"/>
              <a:t>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</a:t>
            </a:r>
            <a:r>
              <a:rPr lang="ru-RU" sz="1600" b="1" dirty="0">
                <a:solidFill>
                  <a:schemeClr val="tx2"/>
                </a:solidFill>
              </a:rPr>
              <a:t>тут выполнить необходимую работу </a:t>
            </a:r>
            <a:r>
              <a:rPr lang="ru-RU" sz="1600" b="1" dirty="0" smtClean="0">
                <a:solidFill>
                  <a:schemeClr val="tx2"/>
                </a:solidFill>
              </a:rPr>
              <a:t>со схемой</a:t>
            </a:r>
            <a:r>
              <a:rPr lang="en-US" sz="1600" b="1" dirty="0" smtClean="0"/>
              <a:t> </a:t>
            </a:r>
            <a:r>
              <a:rPr lang="en-US" sz="1600" b="1" dirty="0"/>
              <a:t>$</a:t>
            </a:r>
            <a:r>
              <a:rPr lang="en-US" sz="1600" b="1" dirty="0" err="1"/>
              <a:t>lSchematic</a:t>
            </a:r>
            <a:r>
              <a:rPr lang="en-US" sz="1600" b="1" dirty="0"/>
              <a:t> </a:t>
            </a:r>
            <a:r>
              <a:rPr lang="en-US" sz="1600" b="1" dirty="0" smtClean="0"/>
              <a:t>…</a:t>
            </a:r>
            <a:endParaRPr lang="en-US" sz="1600" dirty="0"/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взять следующий «вид» схемы дизайна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set </a:t>
            </a:r>
            <a:r>
              <a:rPr lang="en-US" sz="1600" dirty="0" err="1"/>
              <a:t>lView</a:t>
            </a:r>
            <a:r>
              <a:rPr lang="en-US" sz="1600" dirty="0"/>
              <a:t> [$</a:t>
            </a:r>
            <a:r>
              <a:rPr lang="en-US" sz="1600" dirty="0" err="1"/>
              <a:t>lSchematicIter</a:t>
            </a:r>
            <a:r>
              <a:rPr lang="en-US" sz="1600" dirty="0"/>
              <a:t> </a:t>
            </a:r>
            <a:r>
              <a:rPr lang="en-US" sz="1600" i="1" dirty="0" err="1"/>
              <a:t>NextView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/>
              <a:t>} </a:t>
            </a:r>
          </a:p>
          <a:p>
            <a:pPr marL="0" indent="0">
              <a:buNone/>
            </a:pPr>
            <a:r>
              <a:rPr lang="en-US" sz="1600" i="1" dirty="0" err="1"/>
              <a:t>delete</a:t>
            </a:r>
            <a:r>
              <a:rPr lang="en-US" sz="1600" dirty="0" err="1"/>
              <a:t>_</a:t>
            </a:r>
            <a:r>
              <a:rPr lang="en-US" sz="1600" i="1" dirty="0" err="1"/>
              <a:t>DboLibViewsIter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lSchematicIter</a:t>
            </a:r>
            <a:r>
              <a:rPr lang="en-US" sz="1600" dirty="0"/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67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Типовые операции с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Получить страницу схемы с именем </a:t>
            </a:r>
            <a:r>
              <a:rPr lang="en-US" dirty="0" smtClean="0"/>
              <a:t>PAGE1</a:t>
            </a:r>
          </a:p>
          <a:p>
            <a:pPr marL="0" indent="0">
              <a:buNone/>
            </a:pPr>
            <a:r>
              <a:rPr lang="en-US" sz="1600" dirty="0" smtClean="0"/>
              <a:t>set </a:t>
            </a:r>
            <a:r>
              <a:rPr lang="en-US" sz="1600" dirty="0" err="1"/>
              <a:t>pPageName</a:t>
            </a:r>
            <a:r>
              <a:rPr lang="en-US" sz="1600" dirty="0"/>
              <a:t> </a:t>
            </a:r>
            <a:r>
              <a:rPr lang="en-US" sz="1600" dirty="0" smtClean="0"/>
              <a:t>PAGE1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lPageName</a:t>
            </a:r>
            <a:r>
              <a:rPr lang="en-US" sz="1600" dirty="0"/>
              <a:t> [</a:t>
            </a:r>
            <a:r>
              <a:rPr lang="en-US" sz="1600" i="1" dirty="0" err="1"/>
              <a:t>DboTclHelper_sMakeCString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pPageName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lPage</a:t>
            </a:r>
            <a:r>
              <a:rPr lang="en-US" sz="1600" dirty="0"/>
              <a:t> [$</a:t>
            </a:r>
            <a:r>
              <a:rPr lang="en-US" sz="1600" dirty="0" err="1"/>
              <a:t>lSchematic</a:t>
            </a:r>
            <a:r>
              <a:rPr lang="en-US" sz="1600" dirty="0"/>
              <a:t> </a:t>
            </a:r>
            <a:r>
              <a:rPr lang="en-US" sz="1600" i="1" dirty="0" err="1"/>
              <a:t>GetPage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lPageName</a:t>
            </a:r>
            <a:r>
              <a:rPr lang="en-US" sz="1600" dirty="0"/>
              <a:t> 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  <a:endParaRPr lang="ru-RU" sz="1600" dirty="0" smtClean="0"/>
          </a:p>
          <a:p>
            <a:pPr marL="457200" indent="-457200">
              <a:buFont typeface="+mj-lt"/>
              <a:buAutoNum type="arabicPeriod" startAt="2"/>
            </a:pPr>
            <a:endParaRPr lang="ru-RU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Обработать </a:t>
            </a:r>
            <a:r>
              <a:rPr lang="ru-RU" dirty="0"/>
              <a:t>все </a:t>
            </a:r>
            <a:r>
              <a:rPr lang="ru-RU" dirty="0" smtClean="0"/>
              <a:t>страницы схемы</a:t>
            </a:r>
            <a:endParaRPr lang="ru-RU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lPagesIter</a:t>
            </a:r>
            <a:r>
              <a:rPr lang="en-US" sz="1600" dirty="0"/>
              <a:t> [$</a:t>
            </a:r>
            <a:r>
              <a:rPr lang="en-US" sz="1600" dirty="0" err="1"/>
              <a:t>lSchematic</a:t>
            </a:r>
            <a:r>
              <a:rPr lang="en-US" sz="1600" dirty="0"/>
              <a:t> </a:t>
            </a:r>
            <a:r>
              <a:rPr lang="en-US" sz="1600" i="1" dirty="0" err="1"/>
              <a:t>NewPagesIter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взять первую страницу</a:t>
            </a:r>
            <a:endParaRPr lang="en-US" sz="1600" dirty="0"/>
          </a:p>
          <a:p>
            <a:pPr marL="0" indent="0">
              <a:buNone/>
            </a:pPr>
            <a:r>
              <a:rPr lang="da-DK" sz="1600" dirty="0"/>
              <a:t>set lPage [$lPagesIter </a:t>
            </a:r>
            <a:r>
              <a:rPr lang="da-DK" sz="1600" i="1" dirty="0"/>
              <a:t>NextPage </a:t>
            </a:r>
            <a:r>
              <a:rPr lang="da-DK" sz="1600" dirty="0"/>
              <a:t>$lStatus] 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lNullObj</a:t>
            </a:r>
            <a:r>
              <a:rPr lang="en-US" sz="1600" dirty="0"/>
              <a:t> NULL </a:t>
            </a:r>
          </a:p>
          <a:p>
            <a:pPr marL="0" indent="0">
              <a:buNone/>
            </a:pPr>
            <a:r>
              <a:rPr lang="en-US" sz="1600" dirty="0"/>
              <a:t>while {$</a:t>
            </a:r>
            <a:r>
              <a:rPr lang="en-US" sz="1600" dirty="0" err="1"/>
              <a:t>lPage</a:t>
            </a:r>
            <a:r>
              <a:rPr lang="en-US" sz="1600" dirty="0"/>
              <a:t>!=$</a:t>
            </a:r>
            <a:r>
              <a:rPr lang="en-US" sz="1600" dirty="0" err="1"/>
              <a:t>lNullObj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b="1" dirty="0" smtClean="0"/>
              <a:t>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тут обработать страницу</a:t>
            </a:r>
            <a:r>
              <a:rPr lang="en-US" sz="1600" b="1" dirty="0" smtClean="0"/>
              <a:t>…</a:t>
            </a:r>
            <a:endParaRPr lang="ru-RU" sz="1600" b="1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взять следующую страницу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da-DK" sz="1600" dirty="0" smtClean="0"/>
              <a:t>set </a:t>
            </a:r>
            <a:r>
              <a:rPr lang="da-DK" sz="1600" dirty="0"/>
              <a:t>lPage [$lPagesIter </a:t>
            </a:r>
            <a:r>
              <a:rPr lang="da-DK" sz="1600" i="1" dirty="0"/>
              <a:t>NextPage </a:t>
            </a:r>
            <a:r>
              <a:rPr lang="da-DK" sz="1600" dirty="0"/>
              <a:t>$lStatus] </a:t>
            </a:r>
          </a:p>
          <a:p>
            <a:pPr marL="0" indent="0">
              <a:buNone/>
            </a:pPr>
            <a:r>
              <a:rPr lang="ru-RU" sz="1600" dirty="0"/>
              <a:t>} </a:t>
            </a:r>
          </a:p>
          <a:p>
            <a:pPr marL="0" indent="0">
              <a:buNone/>
            </a:pPr>
            <a:r>
              <a:rPr lang="en-US" sz="1600" i="1" dirty="0" err="1"/>
              <a:t>delete</a:t>
            </a:r>
            <a:r>
              <a:rPr lang="en-US" sz="1600" dirty="0" err="1"/>
              <a:t>_</a:t>
            </a:r>
            <a:r>
              <a:rPr lang="en-US" sz="1600" i="1" dirty="0" err="1"/>
              <a:t>DboSchematicPagesIter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lPagesIter</a:t>
            </a:r>
            <a:r>
              <a:rPr lang="en-US" sz="1600" dirty="0"/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3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hlinkClick r:id="rId3"/>
              </a:rPr>
              <a:t>orcad_scripting@cadence.com</a:t>
            </a:r>
            <a:endParaRPr lang="ru-RU" dirty="0" smtClean="0"/>
          </a:p>
          <a:p>
            <a:pPr lvl="1"/>
            <a:r>
              <a:rPr lang="ru-RU" dirty="0" smtClean="0"/>
              <a:t>Можно задавать вопросы по программированию на </a:t>
            </a:r>
            <a:r>
              <a:rPr lang="en-US" dirty="0" smtClean="0"/>
              <a:t>TCL</a:t>
            </a:r>
            <a:endParaRPr lang="ru-RU" dirty="0" smtClean="0"/>
          </a:p>
          <a:p>
            <a:r>
              <a:rPr lang="en-US" dirty="0" smtClean="0"/>
              <a:t>OrCAD_Capture_TclTk_Extensions.pdf</a:t>
            </a:r>
            <a:endParaRPr lang="ru-RU" dirty="0" smtClean="0"/>
          </a:p>
          <a:p>
            <a:pPr lvl="1"/>
            <a:r>
              <a:rPr lang="ru-RU" dirty="0" smtClean="0"/>
              <a:t>Описание базы данных </a:t>
            </a:r>
            <a:r>
              <a:rPr lang="en-US" dirty="0" smtClean="0"/>
              <a:t>Capture </a:t>
            </a:r>
            <a:r>
              <a:rPr lang="ru-RU" dirty="0" smtClean="0"/>
              <a:t>и доступных функций </a:t>
            </a:r>
            <a:r>
              <a:rPr lang="en-US" dirty="0" smtClean="0"/>
              <a:t>TCL</a:t>
            </a:r>
            <a:endParaRPr lang="ru-RU" dirty="0" smtClean="0"/>
          </a:p>
          <a:p>
            <a:r>
              <a:rPr lang="en-US" dirty="0" smtClean="0"/>
              <a:t>capinfomodel.pdf</a:t>
            </a:r>
            <a:endParaRPr lang="ru-RU" dirty="0" smtClean="0"/>
          </a:p>
          <a:p>
            <a:pPr lvl="1"/>
            <a:r>
              <a:rPr lang="ru-RU" dirty="0" smtClean="0"/>
              <a:t>Информационная модель </a:t>
            </a:r>
            <a:r>
              <a:rPr lang="en-US" dirty="0" smtClean="0"/>
              <a:t>Capture</a:t>
            </a:r>
            <a:endParaRPr lang="ru-RU" dirty="0" smtClean="0"/>
          </a:p>
          <a:p>
            <a:r>
              <a:rPr lang="en-US" dirty="0" smtClean="0"/>
              <a:t>orctclsample.pdf</a:t>
            </a:r>
            <a:endParaRPr lang="ru-RU" dirty="0" smtClean="0"/>
          </a:p>
          <a:p>
            <a:pPr lvl="1"/>
            <a:r>
              <a:rPr lang="ru-RU" dirty="0" smtClean="0"/>
              <a:t>Примеры программ на </a:t>
            </a:r>
            <a:r>
              <a:rPr lang="en-US" dirty="0" smtClean="0"/>
              <a:t>TCL </a:t>
            </a:r>
            <a:r>
              <a:rPr lang="ru-RU" dirty="0" smtClean="0"/>
              <a:t>для </a:t>
            </a:r>
            <a:r>
              <a:rPr lang="en-US" dirty="0" smtClean="0"/>
              <a:t>Capture </a:t>
            </a:r>
            <a:r>
              <a:rPr lang="ru-RU" dirty="0" smtClean="0"/>
              <a:t>и пояснения к ним</a:t>
            </a:r>
          </a:p>
          <a:p>
            <a:r>
              <a:rPr lang="en-US" dirty="0" smtClean="0"/>
              <a:t>Tclintro.pdf</a:t>
            </a:r>
            <a:endParaRPr lang="ru-RU" dirty="0" smtClean="0"/>
          </a:p>
          <a:p>
            <a:pPr lvl="1"/>
            <a:r>
              <a:rPr lang="ru-RU" dirty="0" smtClean="0"/>
              <a:t>Основы языка </a:t>
            </a:r>
            <a:r>
              <a:rPr lang="en-US" dirty="0" smtClean="0"/>
              <a:t>TCL</a:t>
            </a:r>
          </a:p>
          <a:p>
            <a:r>
              <a:rPr lang="en-US" dirty="0" smtClean="0"/>
              <a:t>tkbook.pdf</a:t>
            </a:r>
          </a:p>
          <a:p>
            <a:pPr lvl="1"/>
            <a:r>
              <a:rPr lang="ru-RU" dirty="0" smtClean="0"/>
              <a:t>Практическое программирование на </a:t>
            </a:r>
            <a:r>
              <a:rPr lang="en-US" dirty="0" smtClean="0"/>
              <a:t>TCL</a:t>
            </a:r>
          </a:p>
          <a:p>
            <a:r>
              <a:rPr lang="en-US" dirty="0"/>
              <a:t>Manual </a:t>
            </a:r>
            <a:r>
              <a:rPr lang="en-US" dirty="0" smtClean="0"/>
              <a:t>tcl8.4.19.pdf</a:t>
            </a:r>
          </a:p>
          <a:p>
            <a:pPr lvl="1"/>
            <a:r>
              <a:rPr lang="ru-RU" dirty="0" smtClean="0"/>
              <a:t>Полное описание языка </a:t>
            </a:r>
            <a:r>
              <a:rPr lang="en-US" dirty="0" smtClean="0"/>
              <a:t>TCL </a:t>
            </a:r>
            <a:r>
              <a:rPr lang="ru-RU" dirty="0" smtClean="0"/>
              <a:t>версии 8.4.19</a:t>
            </a:r>
            <a:endParaRPr lang="en-US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Полезные контакты</a:t>
            </a:r>
            <a:r>
              <a:rPr lang="en-US" dirty="0" smtClean="0"/>
              <a:t> </a:t>
            </a:r>
            <a:r>
              <a:rPr lang="ru-RU" dirty="0" smtClean="0"/>
              <a:t>и ссылки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en-US" dirty="0" smtClean="0"/>
              <a:t>TCL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391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Типовые операции с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Обработать </a:t>
            </a:r>
            <a:r>
              <a:rPr lang="ru-RU" dirty="0"/>
              <a:t>все </a:t>
            </a:r>
            <a:r>
              <a:rPr lang="ru-RU" dirty="0" smtClean="0"/>
              <a:t>компоненты </a:t>
            </a:r>
            <a:r>
              <a:rPr lang="en-US" dirty="0" smtClean="0"/>
              <a:t>(part instance) </a:t>
            </a:r>
            <a:r>
              <a:rPr lang="ru-RU" dirty="0" smtClean="0"/>
              <a:t>страницы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nn-NO" sz="1600" dirty="0"/>
              <a:t>set lPartInstsIter [$lPage </a:t>
            </a:r>
            <a:r>
              <a:rPr lang="nn-NO" sz="1600" i="1" dirty="0"/>
              <a:t>NewPartInstsIter </a:t>
            </a:r>
            <a:r>
              <a:rPr lang="nn-NO" sz="1600" dirty="0"/>
              <a:t>$lStatus]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взять первый компонент</a:t>
            </a:r>
            <a:endParaRPr lang="en-US" sz="1600" dirty="0"/>
          </a:p>
          <a:p>
            <a:pPr marL="0" indent="0">
              <a:buNone/>
            </a:pPr>
            <a:r>
              <a:rPr lang="nn-NO" sz="1600" dirty="0"/>
              <a:t>set lInst [$lPartInstsIter </a:t>
            </a:r>
            <a:r>
              <a:rPr lang="nn-NO" sz="1600" i="1" dirty="0"/>
              <a:t>NextPartInst </a:t>
            </a:r>
            <a:r>
              <a:rPr lang="nn-NO" sz="1600" dirty="0"/>
              <a:t>$lStatus] </a:t>
            </a:r>
          </a:p>
          <a:p>
            <a:pPr marL="0" indent="0">
              <a:buNone/>
            </a:pPr>
            <a:r>
              <a:rPr lang="en-US" sz="1600" dirty="0"/>
              <a:t>while {$</a:t>
            </a:r>
            <a:r>
              <a:rPr lang="en-US" sz="1600" dirty="0" err="1"/>
              <a:t>lInst</a:t>
            </a:r>
            <a:r>
              <a:rPr lang="en-US" sz="1600" dirty="0"/>
              <a:t>!=$</a:t>
            </a:r>
            <a:r>
              <a:rPr lang="en-US" sz="1600" dirty="0" err="1"/>
              <a:t>lNullObj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b="1" dirty="0" smtClean="0"/>
              <a:t>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динамически погрузиться из класса</a:t>
            </a:r>
            <a:r>
              <a:rPr lang="en-US" sz="1600" b="1" dirty="0" smtClean="0"/>
              <a:t> </a:t>
            </a:r>
            <a:r>
              <a:rPr lang="en-US" sz="1600" b="1" dirty="0" err="1"/>
              <a:t>DboPartInst</a:t>
            </a:r>
            <a:r>
              <a:rPr lang="en-US" sz="1600" b="1" dirty="0"/>
              <a:t> </a:t>
            </a:r>
            <a:r>
              <a:rPr lang="ru-RU" sz="1600" b="1" dirty="0" smtClean="0"/>
              <a:t>в класс</a:t>
            </a:r>
            <a:r>
              <a:rPr lang="en-US" sz="1600" b="1" dirty="0" smtClean="0"/>
              <a:t> </a:t>
            </a:r>
            <a:r>
              <a:rPr lang="en-US" sz="1600" b="1" dirty="0" err="1"/>
              <a:t>DboPlacedInst</a:t>
            </a:r>
            <a:r>
              <a:rPr lang="en-US" sz="1600" b="1" dirty="0"/>
              <a:t> 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 </a:t>
            </a:r>
            <a:r>
              <a:rPr lang="en-US" sz="1600" dirty="0" smtClean="0"/>
              <a:t>set </a:t>
            </a:r>
            <a:r>
              <a:rPr lang="en-US" sz="1600" dirty="0" err="1"/>
              <a:t>lPlacedInst</a:t>
            </a:r>
            <a:r>
              <a:rPr lang="en-US" sz="1600" dirty="0"/>
              <a:t> [</a:t>
            </a:r>
            <a:r>
              <a:rPr lang="en-US" sz="1600" i="1" dirty="0" err="1">
                <a:solidFill>
                  <a:srgbClr val="FF0000"/>
                </a:solidFill>
              </a:rPr>
              <a:t>DboPartInstToDboPlacedInst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$</a:t>
            </a:r>
            <a:r>
              <a:rPr lang="en-US" sz="1600" dirty="0" err="1"/>
              <a:t>lInst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 smtClean="0"/>
              <a:t>   </a:t>
            </a:r>
            <a:r>
              <a:rPr lang="en-US" sz="1600" dirty="0" smtClean="0"/>
              <a:t>if </a:t>
            </a:r>
            <a:r>
              <a:rPr lang="en-US" sz="1600" dirty="0"/>
              <a:t>{$</a:t>
            </a:r>
            <a:r>
              <a:rPr lang="en-US" sz="1600" dirty="0" err="1"/>
              <a:t>lPlacedInst</a:t>
            </a:r>
            <a:r>
              <a:rPr lang="en-US" sz="1600" dirty="0"/>
              <a:t> != $</a:t>
            </a:r>
            <a:r>
              <a:rPr lang="en-US" sz="1600" dirty="0" err="1"/>
              <a:t>lNullObj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b="1" dirty="0" smtClean="0"/>
              <a:t>   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обработать найденный объект </a:t>
            </a:r>
            <a:r>
              <a:rPr lang="en-US" sz="1600" b="1" dirty="0" smtClean="0"/>
              <a:t>$</a:t>
            </a:r>
            <a:r>
              <a:rPr lang="en-US" sz="1600" b="1" dirty="0" err="1" smtClean="0"/>
              <a:t>lPlacedInst</a:t>
            </a:r>
            <a:r>
              <a:rPr lang="en-US" sz="1600" b="1" dirty="0" smtClean="0"/>
              <a:t> </a:t>
            </a:r>
            <a:r>
              <a:rPr lang="ru-RU" sz="1600" b="1" dirty="0" smtClean="0"/>
              <a:t>….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 } 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получить следующий компонент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nn-NO" sz="1600" dirty="0" smtClean="0"/>
              <a:t>set </a:t>
            </a:r>
            <a:r>
              <a:rPr lang="nn-NO" sz="1600" dirty="0"/>
              <a:t>lInst [$lPartInstsIter </a:t>
            </a:r>
            <a:r>
              <a:rPr lang="nn-NO" sz="1600" i="1" dirty="0"/>
              <a:t>NextPartInst </a:t>
            </a:r>
            <a:r>
              <a:rPr lang="nn-NO" sz="1600" dirty="0"/>
              <a:t>$lStatus] </a:t>
            </a:r>
          </a:p>
          <a:p>
            <a:pPr marL="0" indent="0">
              <a:buNone/>
            </a:pPr>
            <a:r>
              <a:rPr lang="ru-RU" sz="1600" dirty="0"/>
              <a:t>} </a:t>
            </a:r>
          </a:p>
          <a:p>
            <a:pPr marL="0" indent="0">
              <a:buNone/>
            </a:pPr>
            <a:r>
              <a:rPr lang="en-US" sz="1600" i="1" dirty="0" err="1"/>
              <a:t>delete_DboPagePartInstsIter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lPartInstsIter</a:t>
            </a:r>
            <a:r>
              <a:rPr lang="en-US" sz="1600" dirty="0"/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53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Типовые операции с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Обработать </a:t>
            </a:r>
            <a:r>
              <a:rPr lang="ru-RU" dirty="0"/>
              <a:t>все </a:t>
            </a:r>
            <a:r>
              <a:rPr lang="ru-RU" dirty="0" smtClean="0"/>
              <a:t>иерархические компоненты страницы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nn-NO" sz="1600" dirty="0"/>
              <a:t>set lPartInstsIter [$lPage </a:t>
            </a:r>
            <a:r>
              <a:rPr lang="nn-NO" sz="1600" i="1" dirty="0"/>
              <a:t>NewPartInstsIter </a:t>
            </a:r>
            <a:r>
              <a:rPr lang="nn-NO" sz="1600" dirty="0"/>
              <a:t>$lStatus]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взять первый компонент</a:t>
            </a:r>
            <a:endParaRPr lang="en-US" sz="1600" dirty="0"/>
          </a:p>
          <a:p>
            <a:pPr marL="0" indent="0">
              <a:buNone/>
            </a:pPr>
            <a:r>
              <a:rPr lang="nn-NO" sz="1600" dirty="0"/>
              <a:t>set lInst [$lPartInstsIter </a:t>
            </a:r>
            <a:r>
              <a:rPr lang="nn-NO" sz="1600" i="1" dirty="0"/>
              <a:t>NextPartInst </a:t>
            </a:r>
            <a:r>
              <a:rPr lang="nn-NO" sz="1600" dirty="0"/>
              <a:t>$lStatus] </a:t>
            </a:r>
          </a:p>
          <a:p>
            <a:pPr marL="0" indent="0">
              <a:buNone/>
            </a:pPr>
            <a:r>
              <a:rPr lang="en-US" sz="1600" dirty="0"/>
              <a:t>while {$</a:t>
            </a:r>
            <a:r>
              <a:rPr lang="en-US" sz="1600" dirty="0" err="1"/>
              <a:t>lInst</a:t>
            </a:r>
            <a:r>
              <a:rPr lang="en-US" sz="1600" dirty="0"/>
              <a:t>!=$</a:t>
            </a:r>
            <a:r>
              <a:rPr lang="en-US" sz="1600" dirty="0" err="1"/>
              <a:t>lNullObj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b="1" dirty="0" smtClean="0"/>
              <a:t> 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динамически перейти от</a:t>
            </a:r>
            <a:r>
              <a:rPr lang="en-US" sz="1600" b="1" dirty="0" smtClean="0"/>
              <a:t> </a:t>
            </a:r>
            <a:r>
              <a:rPr lang="en-US" sz="1600" b="1" dirty="0" err="1"/>
              <a:t>DboPartInst</a:t>
            </a:r>
            <a:r>
              <a:rPr lang="en-US" sz="1600" b="1" dirty="0"/>
              <a:t> </a:t>
            </a:r>
            <a:r>
              <a:rPr lang="ru-RU" sz="1600" b="1" dirty="0" smtClean="0"/>
              <a:t>к классу</a:t>
            </a:r>
            <a:r>
              <a:rPr lang="en-US" sz="1600" b="1" dirty="0" smtClean="0"/>
              <a:t> </a:t>
            </a:r>
            <a:r>
              <a:rPr lang="en-US" sz="1600" b="1" dirty="0" err="1"/>
              <a:t>DboDrawnInst</a:t>
            </a:r>
            <a:r>
              <a:rPr lang="en-US" sz="1600" b="1" dirty="0"/>
              <a:t> 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en-US" sz="1600" dirty="0" smtClean="0"/>
              <a:t>set </a:t>
            </a:r>
            <a:r>
              <a:rPr lang="en-US" sz="1600" dirty="0" err="1"/>
              <a:t>lDrawnInst</a:t>
            </a:r>
            <a:r>
              <a:rPr lang="en-US" sz="1600" dirty="0"/>
              <a:t> [</a:t>
            </a:r>
            <a:r>
              <a:rPr lang="en-US" sz="1600" i="1" dirty="0" err="1"/>
              <a:t>DboPartInstToDboDrawnInst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lInst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en-US" sz="1600" dirty="0" smtClean="0"/>
              <a:t>if </a:t>
            </a:r>
            <a:r>
              <a:rPr lang="en-US" sz="1600" dirty="0"/>
              <a:t>{$</a:t>
            </a:r>
            <a:r>
              <a:rPr lang="en-US" sz="1600" dirty="0" err="1"/>
              <a:t>lDrawnInst</a:t>
            </a:r>
            <a:r>
              <a:rPr lang="en-US" sz="1600" dirty="0"/>
              <a:t> != $</a:t>
            </a:r>
            <a:r>
              <a:rPr lang="en-US" sz="1600" dirty="0" err="1"/>
              <a:t>lNullObj</a:t>
            </a:r>
            <a:r>
              <a:rPr lang="en-US" sz="1600" dirty="0"/>
              <a:t>} {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    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сделать всю обработку с объектом</a:t>
            </a:r>
            <a:r>
              <a:rPr lang="en-US" sz="1600" b="1" dirty="0" smtClean="0"/>
              <a:t> </a:t>
            </a:r>
            <a:r>
              <a:rPr lang="en-US" sz="1600" b="1" dirty="0"/>
              <a:t>$</a:t>
            </a:r>
            <a:r>
              <a:rPr lang="en-US" sz="1600" b="1" dirty="0" err="1"/>
              <a:t>lDrawnInst</a:t>
            </a:r>
            <a:r>
              <a:rPr lang="en-US" sz="1600" b="1" dirty="0"/>
              <a:t> </a:t>
            </a:r>
            <a:r>
              <a:rPr lang="ru-RU" sz="1600" b="1" dirty="0" smtClean="0"/>
              <a:t> …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  } 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взять следующий компонент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nn-NO" sz="1600" dirty="0" smtClean="0"/>
              <a:t>set </a:t>
            </a:r>
            <a:r>
              <a:rPr lang="nn-NO" sz="1600" dirty="0"/>
              <a:t>lInst [$lPartInstsIter </a:t>
            </a:r>
            <a:r>
              <a:rPr lang="nn-NO" sz="1600" i="1" dirty="0"/>
              <a:t>NextPartInst </a:t>
            </a:r>
            <a:r>
              <a:rPr lang="nn-NO" sz="1600" dirty="0"/>
              <a:t>$lStatus] </a:t>
            </a:r>
          </a:p>
          <a:p>
            <a:pPr marL="0" indent="0">
              <a:buNone/>
            </a:pPr>
            <a:r>
              <a:rPr lang="ru-RU" sz="1600" dirty="0"/>
              <a:t>} </a:t>
            </a:r>
          </a:p>
          <a:p>
            <a:pPr marL="0" indent="0">
              <a:buNone/>
            </a:pPr>
            <a:r>
              <a:rPr lang="en-US" sz="1600" i="1" dirty="0" err="1"/>
              <a:t>delete_DboPagePartInstsIter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lPartInstsIter</a:t>
            </a:r>
            <a:r>
              <a:rPr lang="en-US" sz="1600" dirty="0"/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6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Типовые операции с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Обработать </a:t>
            </a:r>
            <a:r>
              <a:rPr lang="ru-RU" dirty="0"/>
              <a:t>все </a:t>
            </a:r>
            <a:r>
              <a:rPr lang="ru-RU" dirty="0" smtClean="0"/>
              <a:t>провода страницы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lWiresIter</a:t>
            </a:r>
            <a:r>
              <a:rPr lang="en-US" sz="1600" dirty="0"/>
              <a:t> [$</a:t>
            </a:r>
            <a:r>
              <a:rPr lang="en-US" sz="1600" dirty="0" err="1"/>
              <a:t>lPage</a:t>
            </a:r>
            <a:r>
              <a:rPr lang="en-US" sz="1600" dirty="0"/>
              <a:t> </a:t>
            </a:r>
            <a:r>
              <a:rPr lang="en-US" sz="1600" i="1" dirty="0" err="1"/>
              <a:t>NewWiresIter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взять первый провод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lWire</a:t>
            </a:r>
            <a:r>
              <a:rPr lang="en-US" sz="1600" dirty="0"/>
              <a:t> [$</a:t>
            </a:r>
            <a:r>
              <a:rPr lang="en-US" sz="1600" dirty="0" err="1"/>
              <a:t>lWiresIter</a:t>
            </a:r>
            <a:r>
              <a:rPr lang="en-US" sz="1600" dirty="0"/>
              <a:t> </a:t>
            </a:r>
            <a:r>
              <a:rPr lang="en-US" sz="1600" i="1" dirty="0" err="1"/>
              <a:t>NextWire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lNullObj</a:t>
            </a:r>
            <a:r>
              <a:rPr lang="en-US" sz="1600" dirty="0"/>
              <a:t> NULL </a:t>
            </a:r>
          </a:p>
          <a:p>
            <a:pPr marL="0" indent="0">
              <a:buNone/>
            </a:pPr>
            <a:r>
              <a:rPr lang="en-US" sz="1600" dirty="0"/>
              <a:t>while {$</a:t>
            </a:r>
            <a:r>
              <a:rPr lang="en-US" sz="1600" dirty="0" err="1"/>
              <a:t>lWire</a:t>
            </a:r>
            <a:r>
              <a:rPr lang="en-US" sz="1600" dirty="0"/>
              <a:t> != $</a:t>
            </a:r>
            <a:r>
              <a:rPr lang="en-US" sz="1600" dirty="0" err="1"/>
              <a:t>lNullObj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en-US" sz="1600" dirty="0" smtClean="0"/>
              <a:t>set </a:t>
            </a:r>
            <a:r>
              <a:rPr lang="en-US" sz="1600" dirty="0" err="1"/>
              <a:t>lObjectType</a:t>
            </a:r>
            <a:r>
              <a:rPr lang="en-US" sz="1600" dirty="0"/>
              <a:t> [$</a:t>
            </a:r>
            <a:r>
              <a:rPr lang="en-US" sz="1600" dirty="0" err="1"/>
              <a:t>lWire</a:t>
            </a:r>
            <a:r>
              <a:rPr lang="en-US" sz="1600" dirty="0"/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GetObjectType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en-US" sz="1600" dirty="0" smtClean="0"/>
              <a:t>if </a:t>
            </a:r>
            <a:r>
              <a:rPr lang="en-US" sz="1600" dirty="0"/>
              <a:t>{$</a:t>
            </a:r>
            <a:r>
              <a:rPr lang="en-US" sz="1600" dirty="0" err="1"/>
              <a:t>lObjectType</a:t>
            </a:r>
            <a:r>
              <a:rPr lang="en-US" sz="1600" dirty="0"/>
              <a:t> == </a:t>
            </a:r>
            <a:r>
              <a:rPr lang="en-US" sz="1600" i="1" dirty="0"/>
              <a:t>$::</a:t>
            </a:r>
            <a:r>
              <a:rPr lang="en-US" sz="1600" i="1" dirty="0" err="1">
                <a:solidFill>
                  <a:srgbClr val="FF0000"/>
                </a:solidFill>
              </a:rPr>
              <a:t>DboBaseObject_WIRE_SCALAR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b="1" dirty="0" smtClean="0"/>
              <a:t>     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обработать</a:t>
            </a:r>
            <a:r>
              <a:rPr lang="en-US" sz="1600" b="1" dirty="0" smtClean="0"/>
              <a:t> </a:t>
            </a:r>
            <a:r>
              <a:rPr lang="ru-RU" sz="1600" b="1" dirty="0" smtClean="0"/>
              <a:t>обычный провод </a:t>
            </a:r>
            <a:r>
              <a:rPr lang="en-US" sz="1600" b="1" dirty="0" smtClean="0"/>
              <a:t>$</a:t>
            </a:r>
            <a:r>
              <a:rPr lang="en-US" sz="1600" b="1" dirty="0" err="1" smtClean="0"/>
              <a:t>lWire</a:t>
            </a:r>
            <a:r>
              <a:rPr lang="en-US" sz="1600" b="1" dirty="0" smtClean="0"/>
              <a:t> </a:t>
            </a:r>
            <a:r>
              <a:rPr lang="ru-RU" sz="1600" b="1" dirty="0" smtClean="0"/>
              <a:t>…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en-US" sz="1600" dirty="0" smtClean="0"/>
              <a:t>} </a:t>
            </a:r>
            <a:r>
              <a:rPr lang="en-US" sz="1600" dirty="0" err="1"/>
              <a:t>elseif</a:t>
            </a:r>
            <a:r>
              <a:rPr lang="en-US" sz="1600" dirty="0"/>
              <a:t> {$</a:t>
            </a:r>
            <a:r>
              <a:rPr lang="en-US" sz="1600" dirty="0" err="1"/>
              <a:t>lObjectType</a:t>
            </a:r>
            <a:r>
              <a:rPr lang="en-US" sz="1600" dirty="0"/>
              <a:t> == </a:t>
            </a:r>
            <a:r>
              <a:rPr lang="en-US" sz="1600" i="1" dirty="0"/>
              <a:t>$::</a:t>
            </a:r>
            <a:r>
              <a:rPr lang="en-US" sz="1600" i="1" dirty="0" err="1"/>
              <a:t>DboBaseObject_WIRE_BUS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b="1" dirty="0" smtClean="0"/>
              <a:t>     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обработать провод-шину</a:t>
            </a:r>
            <a:r>
              <a:rPr lang="en-US" sz="1600" b="1" dirty="0" smtClean="0"/>
              <a:t> </a:t>
            </a:r>
            <a:r>
              <a:rPr lang="en-US" sz="1600" b="1" dirty="0"/>
              <a:t>$</a:t>
            </a:r>
            <a:r>
              <a:rPr lang="en-US" sz="1600" b="1" dirty="0" err="1"/>
              <a:t>lWire</a:t>
            </a:r>
            <a:r>
              <a:rPr lang="en-US" sz="1600" b="1" dirty="0"/>
              <a:t> 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  } 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взять следующий провод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set </a:t>
            </a:r>
            <a:r>
              <a:rPr lang="en-US" sz="1600" dirty="0" err="1"/>
              <a:t>lWire</a:t>
            </a:r>
            <a:r>
              <a:rPr lang="en-US" sz="1600" dirty="0"/>
              <a:t> [$</a:t>
            </a:r>
            <a:r>
              <a:rPr lang="en-US" sz="1600" dirty="0" err="1"/>
              <a:t>lWiresIter</a:t>
            </a:r>
            <a:r>
              <a:rPr lang="en-US" sz="1600" dirty="0"/>
              <a:t> </a:t>
            </a:r>
            <a:r>
              <a:rPr lang="en-US" sz="1600" i="1" dirty="0" err="1"/>
              <a:t>NextWire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/>
              <a:t>} </a:t>
            </a:r>
          </a:p>
          <a:p>
            <a:pPr marL="0" indent="0">
              <a:buNone/>
            </a:pPr>
            <a:r>
              <a:rPr lang="en-US" sz="1600" i="1" dirty="0" err="1"/>
              <a:t>delete_DboPageWiresIter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lWiresIter</a:t>
            </a:r>
            <a:r>
              <a:rPr lang="en-US" sz="1600" dirty="0"/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09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Обработать всю графику страницы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600" dirty="0"/>
              <a:t>set lCommentsIter [$lPage </a:t>
            </a:r>
            <a:r>
              <a:rPr lang="fr-FR" sz="1600" i="1" dirty="0"/>
              <a:t>NewCommentGraphicsIter </a:t>
            </a:r>
            <a:r>
              <a:rPr lang="fr-FR" sz="1600" dirty="0"/>
              <a:t>$lStatus]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взять первый графический объект страницы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lGraphic</a:t>
            </a:r>
            <a:r>
              <a:rPr lang="en-US" sz="1600" dirty="0"/>
              <a:t> [$</a:t>
            </a:r>
            <a:r>
              <a:rPr lang="en-US" sz="1600" dirty="0" err="1"/>
              <a:t>lCommentsIter</a:t>
            </a:r>
            <a:r>
              <a:rPr lang="en-US" sz="1600" dirty="0"/>
              <a:t> </a:t>
            </a:r>
            <a:r>
              <a:rPr lang="en-US" sz="1600" i="1" dirty="0" err="1"/>
              <a:t>NextCommentGraphic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while {$</a:t>
            </a:r>
            <a:r>
              <a:rPr lang="en-US" sz="1600" dirty="0" err="1"/>
              <a:t>lGraphic</a:t>
            </a:r>
            <a:r>
              <a:rPr lang="en-US" sz="1600" dirty="0"/>
              <a:t>!=$</a:t>
            </a:r>
            <a:r>
              <a:rPr lang="en-US" sz="1600" dirty="0" err="1"/>
              <a:t>lNullObj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set </a:t>
            </a:r>
            <a:r>
              <a:rPr lang="en-US" sz="1600" dirty="0" err="1"/>
              <a:t>lType</a:t>
            </a:r>
            <a:r>
              <a:rPr lang="en-US" sz="1600" dirty="0"/>
              <a:t> [$</a:t>
            </a:r>
            <a:r>
              <a:rPr lang="en-US" sz="1600" dirty="0" err="1"/>
              <a:t>lGraphic</a:t>
            </a:r>
            <a:r>
              <a:rPr lang="en-US" sz="1600" dirty="0"/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GetObjectType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if </a:t>
            </a:r>
            <a:r>
              <a:rPr lang="en-US" sz="1600" dirty="0"/>
              <a:t>{$</a:t>
            </a:r>
            <a:r>
              <a:rPr lang="en-US" sz="1600" dirty="0" err="1"/>
              <a:t>lType</a:t>
            </a:r>
            <a:r>
              <a:rPr lang="en-US" sz="1600" dirty="0"/>
              <a:t> == </a:t>
            </a:r>
            <a:r>
              <a:rPr lang="en-US" sz="1600" i="1" dirty="0"/>
              <a:t>$::</a:t>
            </a:r>
            <a:r>
              <a:rPr lang="en-US" sz="1600" i="1" dirty="0" err="1">
                <a:solidFill>
                  <a:srgbClr val="FF0000"/>
                </a:solidFill>
              </a:rPr>
              <a:t>DboBaseObject_GRAPHIC_BOX_INST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en-US" sz="1600" dirty="0" smtClean="0"/>
              <a:t>set </a:t>
            </a:r>
            <a:r>
              <a:rPr lang="en-US" sz="1600" dirty="0" err="1"/>
              <a:t>lBoxInst</a:t>
            </a:r>
            <a:r>
              <a:rPr lang="en-US" sz="1600" dirty="0"/>
              <a:t> [</a:t>
            </a:r>
            <a:r>
              <a:rPr lang="en-US" sz="1600" i="1" dirty="0" err="1">
                <a:solidFill>
                  <a:srgbClr val="FF0000"/>
                </a:solidFill>
              </a:rPr>
              <a:t>DboGraphicInstanceToDboGraphicBoxInst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$</a:t>
            </a:r>
            <a:r>
              <a:rPr lang="en-US" sz="1600" dirty="0" err="1"/>
              <a:t>lGraphic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b="1" dirty="0" smtClean="0"/>
              <a:t> 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обработать объект бокс </a:t>
            </a:r>
            <a:r>
              <a:rPr lang="en-US" sz="1600" b="1" dirty="0" smtClean="0"/>
              <a:t>$</a:t>
            </a:r>
            <a:r>
              <a:rPr lang="en-US" sz="1600" b="1" dirty="0" err="1" smtClean="0"/>
              <a:t>lBoxInst</a:t>
            </a:r>
            <a:r>
              <a:rPr lang="en-US" sz="1600" b="1" dirty="0" smtClean="0"/>
              <a:t> </a:t>
            </a:r>
            <a:r>
              <a:rPr lang="ru-RU" sz="1600" b="1" dirty="0" smtClean="0"/>
              <a:t> …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} </a:t>
            </a:r>
            <a:r>
              <a:rPr lang="en-US" sz="1600" dirty="0" err="1"/>
              <a:t>elseif</a:t>
            </a:r>
            <a:r>
              <a:rPr lang="en-US" sz="1600" dirty="0"/>
              <a:t> {$</a:t>
            </a:r>
            <a:r>
              <a:rPr lang="en-US" sz="1600" dirty="0" err="1"/>
              <a:t>lType</a:t>
            </a:r>
            <a:r>
              <a:rPr lang="en-US" sz="1600" dirty="0"/>
              <a:t> == </a:t>
            </a:r>
            <a:r>
              <a:rPr lang="en-US" sz="1600" i="1" dirty="0"/>
              <a:t>$::</a:t>
            </a:r>
            <a:r>
              <a:rPr lang="en-US" sz="1600" i="1" dirty="0" err="1"/>
              <a:t>DboBaseObject_GRAPHIC_LINE_INST</a:t>
            </a:r>
            <a:r>
              <a:rPr lang="en-US" sz="1600" dirty="0"/>
              <a:t>} { </a:t>
            </a:r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en-US" sz="1600" dirty="0" smtClean="0"/>
              <a:t>set </a:t>
            </a:r>
            <a:r>
              <a:rPr lang="en-US" sz="1600" dirty="0" err="1"/>
              <a:t>lLineInst</a:t>
            </a:r>
            <a:r>
              <a:rPr lang="en-US" sz="1600" dirty="0"/>
              <a:t> [</a:t>
            </a:r>
            <a:r>
              <a:rPr lang="en-US" sz="1600" i="1" dirty="0" err="1"/>
              <a:t>DboGraphicInstanceToDboGraphicLineInst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lGraphic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b="1" dirty="0" smtClean="0"/>
              <a:t> 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обработать объект линию</a:t>
            </a:r>
            <a:r>
              <a:rPr lang="en-US" sz="1600" b="1" dirty="0" smtClean="0"/>
              <a:t> </a:t>
            </a:r>
            <a:r>
              <a:rPr lang="en-US" sz="1600" b="1" dirty="0"/>
              <a:t>$</a:t>
            </a:r>
            <a:r>
              <a:rPr lang="en-US" sz="1600" b="1" dirty="0" err="1"/>
              <a:t>lLineInst</a:t>
            </a:r>
            <a:r>
              <a:rPr lang="en-US" sz="1600" b="1" dirty="0"/>
              <a:t> </a:t>
            </a:r>
            <a:r>
              <a:rPr lang="ru-RU" sz="1600" b="1" dirty="0" smtClean="0"/>
              <a:t> …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 </a:t>
            </a:r>
            <a:r>
              <a:rPr lang="en-US" sz="1600" dirty="0" smtClean="0"/>
              <a:t>} </a:t>
            </a:r>
            <a:r>
              <a:rPr lang="en-US" sz="1600" dirty="0" err="1"/>
              <a:t>elseif</a:t>
            </a:r>
            <a:r>
              <a:rPr lang="en-US" sz="1600" dirty="0"/>
              <a:t> {$</a:t>
            </a:r>
            <a:r>
              <a:rPr lang="en-US" sz="1600" dirty="0" err="1"/>
              <a:t>lType</a:t>
            </a:r>
            <a:r>
              <a:rPr lang="en-US" sz="1600" dirty="0"/>
              <a:t> == </a:t>
            </a:r>
            <a:r>
              <a:rPr lang="en-US" sz="1600" i="1" dirty="0"/>
              <a:t>$::</a:t>
            </a:r>
            <a:r>
              <a:rPr lang="en-US" sz="1600" i="1" dirty="0" err="1"/>
              <a:t>DboBaseObject_GRAPHIC_ELLIPSE_INST</a:t>
            </a:r>
            <a:r>
              <a:rPr lang="en-US" sz="1600" dirty="0"/>
              <a:t>} {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    </a:t>
            </a:r>
            <a:r>
              <a:rPr lang="en-US" sz="1600" b="1" dirty="0"/>
              <a:t>#</a:t>
            </a:r>
            <a:r>
              <a:rPr lang="ru-RU" sz="1600" b="1" dirty="0"/>
              <a:t> </a:t>
            </a:r>
            <a:r>
              <a:rPr lang="ru-RU" sz="1600" b="1" dirty="0" smtClean="0"/>
              <a:t>и так далее - обработать </a:t>
            </a:r>
            <a:r>
              <a:rPr lang="ru-RU" sz="1600" b="1" dirty="0"/>
              <a:t>объект </a:t>
            </a:r>
            <a:r>
              <a:rPr lang="ru-RU" sz="1600" b="1" dirty="0" smtClean="0"/>
              <a:t>класса эллипс и др. классов …</a:t>
            </a:r>
          </a:p>
          <a:p>
            <a:pPr marL="0" indent="0">
              <a:buNone/>
            </a:pPr>
            <a:r>
              <a:rPr lang="ru-RU" sz="1600" dirty="0" smtClean="0"/>
              <a:t>   } 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взять следующий графический объект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set </a:t>
            </a:r>
            <a:r>
              <a:rPr lang="en-US" sz="1600" dirty="0" err="1"/>
              <a:t>lGraphic</a:t>
            </a:r>
            <a:r>
              <a:rPr lang="en-US" sz="1600" dirty="0"/>
              <a:t> [$</a:t>
            </a:r>
            <a:r>
              <a:rPr lang="en-US" sz="1600" dirty="0" err="1"/>
              <a:t>lCommentsIter</a:t>
            </a:r>
            <a:r>
              <a:rPr lang="en-US" sz="1600" dirty="0"/>
              <a:t> </a:t>
            </a:r>
            <a:r>
              <a:rPr lang="en-US" sz="1600" i="1" dirty="0" err="1"/>
              <a:t>NextCommentGraphic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/>
              <a:t>} 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i="1" dirty="0" err="1"/>
              <a:t>delete_DboPageCommentGraphicsIter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lCommentsIter</a:t>
            </a:r>
            <a:r>
              <a:rPr lang="en-US" sz="1600" dirty="0"/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11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Обработать все </a:t>
            </a:r>
            <a:r>
              <a:rPr lang="ru-RU" dirty="0" err="1" smtClean="0"/>
              <a:t>пины</a:t>
            </a:r>
            <a:r>
              <a:rPr lang="ru-RU" dirty="0" smtClean="0"/>
              <a:t> компонента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lIter</a:t>
            </a:r>
            <a:r>
              <a:rPr lang="en-US" sz="1600" dirty="0"/>
              <a:t> [$</a:t>
            </a:r>
            <a:r>
              <a:rPr lang="en-US" sz="1600" dirty="0" err="1"/>
              <a:t>lInst</a:t>
            </a:r>
            <a:r>
              <a:rPr lang="en-US" sz="1600" dirty="0"/>
              <a:t> </a:t>
            </a:r>
            <a:r>
              <a:rPr lang="en-US" sz="1600" i="1" dirty="0" err="1"/>
              <a:t>NewPinsIter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lNullObj</a:t>
            </a:r>
            <a:r>
              <a:rPr lang="en-US" sz="1600" dirty="0"/>
              <a:t> NULL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взять первый </a:t>
            </a:r>
            <a:r>
              <a:rPr lang="ru-RU" sz="1600" b="1" dirty="0" err="1" smtClean="0"/>
              <a:t>пин</a:t>
            </a:r>
            <a:r>
              <a:rPr lang="ru-RU" sz="1600" b="1" dirty="0" smtClean="0"/>
              <a:t> компонента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lPin</a:t>
            </a:r>
            <a:r>
              <a:rPr lang="en-US" sz="1600" dirty="0"/>
              <a:t> [$</a:t>
            </a:r>
            <a:r>
              <a:rPr lang="en-US" sz="1600" dirty="0" err="1"/>
              <a:t>lIter</a:t>
            </a:r>
            <a:r>
              <a:rPr lang="en-US" sz="1600" dirty="0"/>
              <a:t> </a:t>
            </a:r>
            <a:r>
              <a:rPr lang="en-US" sz="1600" i="1" dirty="0" err="1"/>
              <a:t>NextPin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while {$</a:t>
            </a:r>
            <a:r>
              <a:rPr lang="en-US" sz="1600" dirty="0" err="1"/>
              <a:t>lPin</a:t>
            </a:r>
            <a:r>
              <a:rPr lang="en-US" sz="1600" dirty="0"/>
              <a:t> !=$</a:t>
            </a:r>
            <a:r>
              <a:rPr lang="en-US" sz="1600" dirty="0" err="1"/>
              <a:t>lNullObj</a:t>
            </a:r>
            <a:r>
              <a:rPr lang="en-US" sz="1600" dirty="0"/>
              <a:t> } { </a:t>
            </a:r>
          </a:p>
          <a:p>
            <a:pPr marL="0" indent="0">
              <a:buNone/>
            </a:pPr>
            <a:r>
              <a:rPr lang="ru-RU" sz="1600" b="1" dirty="0" smtClean="0"/>
              <a:t> 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обработать</a:t>
            </a:r>
            <a:r>
              <a:rPr lang="en-US" sz="1600" b="1" dirty="0" smtClean="0"/>
              <a:t> </a:t>
            </a:r>
            <a:r>
              <a:rPr lang="en-US" sz="1600" b="1" dirty="0"/>
              <a:t>$</a:t>
            </a:r>
            <a:r>
              <a:rPr lang="en-US" sz="1600" b="1" dirty="0" err="1"/>
              <a:t>lPin</a:t>
            </a:r>
            <a:r>
              <a:rPr lang="en-US" sz="1600" b="1" dirty="0"/>
              <a:t> </a:t>
            </a:r>
            <a:r>
              <a:rPr lang="ru-RU" sz="1600" b="1" dirty="0" smtClean="0"/>
              <a:t>…</a:t>
            </a:r>
            <a:endParaRPr lang="en-US" sz="1600" dirty="0"/>
          </a:p>
          <a:p>
            <a:pPr marL="0" indent="0">
              <a:buNone/>
            </a:pPr>
            <a:r>
              <a:rPr lang="ru-RU" sz="1600" b="1" dirty="0" smtClean="0"/>
              <a:t>  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взять следующий </a:t>
            </a:r>
            <a:r>
              <a:rPr lang="ru-RU" sz="1600" b="1" dirty="0" err="1" smtClean="0"/>
              <a:t>пин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en-US" sz="1600" dirty="0" smtClean="0"/>
              <a:t>set </a:t>
            </a:r>
            <a:r>
              <a:rPr lang="en-US" sz="1600" dirty="0" err="1"/>
              <a:t>lPin</a:t>
            </a:r>
            <a:r>
              <a:rPr lang="en-US" sz="1600" dirty="0"/>
              <a:t> [$</a:t>
            </a:r>
            <a:r>
              <a:rPr lang="en-US" sz="1600" dirty="0" err="1"/>
              <a:t>lIter</a:t>
            </a:r>
            <a:r>
              <a:rPr lang="en-US" sz="1600" dirty="0"/>
              <a:t> </a:t>
            </a:r>
            <a:r>
              <a:rPr lang="en-US" sz="1600" i="1" dirty="0" err="1"/>
              <a:t>NextPin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/>
              <a:t>} </a:t>
            </a:r>
          </a:p>
          <a:p>
            <a:pPr marL="0" indent="0">
              <a:buNone/>
            </a:pPr>
            <a:r>
              <a:rPr lang="en-US" sz="1600" i="1" dirty="0" err="1"/>
              <a:t>delete_DboPartInstPinsIter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lIter</a:t>
            </a:r>
            <a:r>
              <a:rPr lang="en-US" sz="1600" dirty="0"/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29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Обработать все </a:t>
            </a:r>
            <a:r>
              <a:rPr lang="ru-RU" dirty="0" err="1" smtClean="0"/>
              <a:t>польз.свойства</a:t>
            </a:r>
            <a:r>
              <a:rPr lang="ru-RU" dirty="0" smtClean="0"/>
              <a:t> объекта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lPropsIter</a:t>
            </a:r>
            <a:r>
              <a:rPr lang="en-US" sz="1600" dirty="0"/>
              <a:t> [$</a:t>
            </a:r>
            <a:r>
              <a:rPr lang="en-US" sz="1600" dirty="0" err="1"/>
              <a:t>lObject</a:t>
            </a:r>
            <a:r>
              <a:rPr lang="en-US" sz="1600" dirty="0"/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NewUserPropsIter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lNullObj</a:t>
            </a:r>
            <a:r>
              <a:rPr lang="en-US" sz="1600" dirty="0"/>
              <a:t> NULL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взять первое свойство объекта </a:t>
            </a:r>
            <a:r>
              <a:rPr lang="en-US" sz="1600" b="1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lUProp</a:t>
            </a:r>
            <a:r>
              <a:rPr lang="en-US" sz="1600" dirty="0"/>
              <a:t> [$</a:t>
            </a:r>
            <a:r>
              <a:rPr lang="en-US" sz="1600" dirty="0" err="1"/>
              <a:t>lPropsIter</a:t>
            </a:r>
            <a:r>
              <a:rPr lang="en-US" sz="1600" dirty="0"/>
              <a:t> </a:t>
            </a:r>
            <a:r>
              <a:rPr lang="en-US" sz="1600" i="1" dirty="0" err="1"/>
              <a:t>NextUserProp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while {$</a:t>
            </a:r>
            <a:r>
              <a:rPr lang="en-US" sz="1600" dirty="0" err="1"/>
              <a:t>lUProp</a:t>
            </a:r>
            <a:r>
              <a:rPr lang="en-US" sz="1600" dirty="0"/>
              <a:t> !=$</a:t>
            </a:r>
            <a:r>
              <a:rPr lang="en-US" sz="1600" dirty="0" err="1"/>
              <a:t>lNullObj</a:t>
            </a:r>
            <a:r>
              <a:rPr lang="en-US" sz="1600" dirty="0"/>
              <a:t> } { </a:t>
            </a:r>
          </a:p>
          <a:p>
            <a:pPr marL="0" indent="0">
              <a:buNone/>
            </a:pPr>
            <a:r>
              <a:rPr lang="ru-RU" sz="1600" b="1" dirty="0" smtClean="0"/>
              <a:t>  </a:t>
            </a:r>
            <a:r>
              <a:rPr lang="en-US" sz="1600" b="1" dirty="0" smtClean="0"/>
              <a:t>#</a:t>
            </a:r>
            <a:r>
              <a:rPr lang="ru-RU" sz="1600" b="1" dirty="0" smtClean="0"/>
              <a:t>обработать свойство </a:t>
            </a:r>
            <a:r>
              <a:rPr lang="en-US" sz="1600" b="1" dirty="0" smtClean="0"/>
              <a:t>$</a:t>
            </a:r>
            <a:r>
              <a:rPr lang="en-US" sz="1600" b="1" dirty="0" err="1" smtClean="0"/>
              <a:t>lUProp</a:t>
            </a:r>
            <a:r>
              <a:rPr lang="en-US" sz="1600" b="1" dirty="0" smtClean="0"/>
              <a:t> </a:t>
            </a:r>
            <a:r>
              <a:rPr lang="ru-RU" sz="1600" b="1" dirty="0" smtClean="0"/>
              <a:t>– получить его имя и значение, и </a:t>
            </a:r>
            <a:r>
              <a:rPr lang="ru-RU" sz="1600" b="1" dirty="0" err="1" smtClean="0"/>
              <a:t>т.д</a:t>
            </a:r>
            <a:r>
              <a:rPr lang="ru-RU" sz="1600" b="1" dirty="0" smtClean="0"/>
              <a:t>….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set </a:t>
            </a:r>
            <a:r>
              <a:rPr lang="en-US" sz="1600" dirty="0" err="1"/>
              <a:t>lName</a:t>
            </a:r>
            <a:r>
              <a:rPr lang="en-US" sz="1600" dirty="0"/>
              <a:t> [</a:t>
            </a:r>
            <a:r>
              <a:rPr lang="en-US" sz="1600" i="1" dirty="0" err="1">
                <a:solidFill>
                  <a:srgbClr val="FF0000"/>
                </a:solidFill>
              </a:rPr>
              <a:t>DboTclHelper_sMakeCString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set </a:t>
            </a:r>
            <a:r>
              <a:rPr lang="en-US" sz="1600" dirty="0" err="1"/>
              <a:t>lValue</a:t>
            </a:r>
            <a:r>
              <a:rPr lang="en-US" sz="1600" dirty="0"/>
              <a:t> [</a:t>
            </a:r>
            <a:r>
              <a:rPr lang="en-US" sz="1600" i="1" dirty="0" err="1"/>
              <a:t>DboTclHelper_sMakeCString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$</a:t>
            </a:r>
            <a:r>
              <a:rPr lang="en-US" sz="1600" dirty="0" err="1"/>
              <a:t>lUProp</a:t>
            </a:r>
            <a:r>
              <a:rPr lang="en-US" sz="1600" dirty="0"/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GetName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$</a:t>
            </a:r>
            <a:r>
              <a:rPr lang="en-US" sz="1600" dirty="0" err="1"/>
              <a:t>lName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$</a:t>
            </a:r>
            <a:r>
              <a:rPr lang="en-US" sz="1600" dirty="0" err="1"/>
              <a:t>lUProp</a:t>
            </a:r>
            <a:r>
              <a:rPr lang="en-US" sz="1600" dirty="0"/>
              <a:t> </a:t>
            </a:r>
            <a:r>
              <a:rPr lang="en-US" sz="1600" i="1" dirty="0" err="1"/>
              <a:t>GetStringValue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lValue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  </a:t>
            </a:r>
            <a:r>
              <a:rPr lang="en-US" sz="1600" b="1" dirty="0" smtClean="0"/>
              <a:t>#</a:t>
            </a:r>
            <a:r>
              <a:rPr lang="ru-RU" sz="1600" b="1" dirty="0" smtClean="0"/>
              <a:t> взять следующее свойство объекта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en-US" sz="1600" dirty="0" smtClean="0"/>
              <a:t>set </a:t>
            </a:r>
            <a:r>
              <a:rPr lang="en-US" sz="1600" dirty="0" err="1"/>
              <a:t>lUProp</a:t>
            </a:r>
            <a:r>
              <a:rPr lang="en-US" sz="1600" dirty="0"/>
              <a:t> [$</a:t>
            </a:r>
            <a:r>
              <a:rPr lang="en-US" sz="1600" dirty="0" err="1"/>
              <a:t>lPropsIter</a:t>
            </a:r>
            <a:r>
              <a:rPr lang="en-US" sz="1600" dirty="0"/>
              <a:t> </a:t>
            </a:r>
            <a:r>
              <a:rPr lang="en-US" sz="1600" i="1" dirty="0" err="1"/>
              <a:t>NextUserProp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/>
              <a:t>} </a:t>
            </a:r>
          </a:p>
          <a:p>
            <a:pPr marL="0" indent="0">
              <a:buNone/>
            </a:pPr>
            <a:r>
              <a:rPr lang="en-US" sz="1600" i="1" dirty="0" err="1"/>
              <a:t>delete_DboUserPropsIter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lPropsIter</a:t>
            </a:r>
            <a:r>
              <a:rPr lang="en-US" sz="1600" dirty="0"/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39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Обработать </a:t>
            </a:r>
            <a:r>
              <a:rPr lang="ru-RU" dirty="0"/>
              <a:t>все </a:t>
            </a:r>
            <a:r>
              <a:rPr lang="ru-RU" dirty="0" smtClean="0"/>
              <a:t>отображаемые </a:t>
            </a:r>
            <a:r>
              <a:rPr lang="ru-RU" dirty="0"/>
              <a:t>свойства объекта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lPropsIter</a:t>
            </a:r>
            <a:r>
              <a:rPr lang="en-US" sz="1600" dirty="0"/>
              <a:t> [$</a:t>
            </a:r>
            <a:r>
              <a:rPr lang="en-US" sz="1600" dirty="0" err="1"/>
              <a:t>lObject</a:t>
            </a:r>
            <a:r>
              <a:rPr lang="en-US" sz="1600" dirty="0"/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NewDisplayPropsIter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lNullObj</a:t>
            </a:r>
            <a:r>
              <a:rPr lang="en-US" sz="1600" dirty="0"/>
              <a:t> NULL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взять первое свойство отображения объекта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lDProp</a:t>
            </a:r>
            <a:r>
              <a:rPr lang="en-US" sz="1600" dirty="0"/>
              <a:t> [$</a:t>
            </a:r>
            <a:r>
              <a:rPr lang="en-US" sz="1600" dirty="0" err="1"/>
              <a:t>lPropsIter</a:t>
            </a:r>
            <a:r>
              <a:rPr lang="en-US" sz="1600" dirty="0"/>
              <a:t> </a:t>
            </a:r>
            <a:r>
              <a:rPr lang="en-US" sz="1600" i="1" dirty="0" err="1"/>
              <a:t>NextProp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while {$</a:t>
            </a:r>
            <a:r>
              <a:rPr lang="en-US" sz="1600" dirty="0" err="1"/>
              <a:t>lDProp</a:t>
            </a:r>
            <a:r>
              <a:rPr lang="en-US" sz="1600" dirty="0"/>
              <a:t> !=$</a:t>
            </a:r>
            <a:r>
              <a:rPr lang="en-US" sz="1600" dirty="0" err="1"/>
              <a:t>lNullObj</a:t>
            </a:r>
            <a:r>
              <a:rPr lang="en-US" sz="1600" dirty="0"/>
              <a:t> } {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обработать свойство </a:t>
            </a:r>
            <a:r>
              <a:rPr lang="en-US" sz="1600" b="1" dirty="0" smtClean="0"/>
              <a:t>$</a:t>
            </a:r>
            <a:r>
              <a:rPr lang="en-US" sz="1600" b="1" dirty="0" err="1" smtClean="0"/>
              <a:t>lDProp</a:t>
            </a:r>
            <a:r>
              <a:rPr lang="en-US" sz="1600" b="1" dirty="0" smtClean="0"/>
              <a:t> </a:t>
            </a:r>
            <a:r>
              <a:rPr lang="ru-RU" sz="1600" b="1" dirty="0" smtClean="0"/>
              <a:t>– взять имя, </a:t>
            </a:r>
            <a:r>
              <a:rPr lang="en-US" sz="1600" b="1" dirty="0" smtClean="0"/>
              <a:t>XY, </a:t>
            </a:r>
            <a:r>
              <a:rPr lang="ru-RU" sz="1600" b="1" dirty="0" smtClean="0"/>
              <a:t>поворот, шрифт, цвет …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set </a:t>
            </a:r>
            <a:r>
              <a:rPr lang="en-US" sz="1600" dirty="0" err="1"/>
              <a:t>lName</a:t>
            </a:r>
            <a:r>
              <a:rPr lang="en-US" sz="1600" dirty="0"/>
              <a:t> [</a:t>
            </a:r>
            <a:r>
              <a:rPr lang="en-US" sz="1600" i="1" dirty="0" err="1"/>
              <a:t>DboTclHelper_sMakeCString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$</a:t>
            </a:r>
            <a:r>
              <a:rPr lang="en-US" sz="1600" dirty="0" err="1"/>
              <a:t>lDProp</a:t>
            </a:r>
            <a:r>
              <a:rPr lang="en-US" sz="1600" dirty="0"/>
              <a:t> </a:t>
            </a:r>
            <a:r>
              <a:rPr lang="en-US" sz="1600" dirty="0" err="1"/>
              <a:t>GetName</a:t>
            </a:r>
            <a:r>
              <a:rPr lang="en-US" sz="1600" dirty="0"/>
              <a:t> $</a:t>
            </a:r>
            <a:r>
              <a:rPr lang="en-US" sz="1600" dirty="0" err="1"/>
              <a:t>lName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 smtClean="0"/>
              <a:t>set </a:t>
            </a:r>
            <a:r>
              <a:rPr lang="en-US" sz="1600" dirty="0" err="1"/>
              <a:t>lLocation</a:t>
            </a:r>
            <a:r>
              <a:rPr lang="en-US" sz="1600" dirty="0"/>
              <a:t> [$</a:t>
            </a:r>
            <a:r>
              <a:rPr lang="en-US" sz="1600" dirty="0" err="1"/>
              <a:t>lDProp</a:t>
            </a:r>
            <a:r>
              <a:rPr lang="en-US" sz="1600" dirty="0"/>
              <a:t> </a:t>
            </a:r>
            <a:r>
              <a:rPr lang="en-US" sz="1600" i="1" dirty="0" err="1"/>
              <a:t>GetLocation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 smtClean="0"/>
              <a:t>set </a:t>
            </a:r>
            <a:r>
              <a:rPr lang="en-US" sz="1600" dirty="0" err="1"/>
              <a:t>lRot</a:t>
            </a:r>
            <a:r>
              <a:rPr lang="en-US" sz="1600" dirty="0"/>
              <a:t> [$</a:t>
            </a:r>
            <a:r>
              <a:rPr lang="en-US" sz="1600" dirty="0" err="1"/>
              <a:t>lDProp</a:t>
            </a:r>
            <a:r>
              <a:rPr lang="en-US" sz="1600" dirty="0"/>
              <a:t> </a:t>
            </a:r>
            <a:r>
              <a:rPr lang="en-US" sz="1600" i="1" dirty="0" err="1"/>
              <a:t>GetRotation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 smtClean="0"/>
              <a:t>set </a:t>
            </a:r>
            <a:r>
              <a:rPr lang="en-US" sz="1600" dirty="0" err="1"/>
              <a:t>lFont</a:t>
            </a:r>
            <a:r>
              <a:rPr lang="en-US" sz="1600" dirty="0"/>
              <a:t> [</a:t>
            </a:r>
            <a:r>
              <a:rPr lang="en-US" sz="1600" i="1" dirty="0" err="1">
                <a:solidFill>
                  <a:srgbClr val="FF0000"/>
                </a:solidFill>
              </a:rPr>
              <a:t>DboTclHelper_sMakeLOGFONT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lStatus</a:t>
            </a:r>
            <a:r>
              <a:rPr lang="en-US" sz="1600" dirty="0"/>
              <a:t> [$</a:t>
            </a:r>
            <a:r>
              <a:rPr lang="en-US" sz="1600" dirty="0" err="1"/>
              <a:t>lDProp</a:t>
            </a:r>
            <a:r>
              <a:rPr lang="en-US" sz="1600" dirty="0"/>
              <a:t> </a:t>
            </a:r>
            <a:r>
              <a:rPr lang="en-US" sz="1600" i="1" dirty="0" err="1"/>
              <a:t>GetFont</a:t>
            </a:r>
            <a:r>
              <a:rPr lang="en-US" sz="1600" i="1" dirty="0"/>
              <a:t> $::</a:t>
            </a:r>
            <a:r>
              <a:rPr lang="en-US" sz="1600" i="1" dirty="0" err="1"/>
              <a:t>DboLib_DEFAULT_FONT_PROPERTY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lFont</a:t>
            </a:r>
            <a:r>
              <a:rPr lang="en-US" sz="1600" dirty="0" smtClean="0"/>
              <a:t>]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 smtClean="0"/>
              <a:t>set </a:t>
            </a:r>
            <a:r>
              <a:rPr lang="en-US" sz="1600" dirty="0" err="1"/>
              <a:t>lColor</a:t>
            </a:r>
            <a:r>
              <a:rPr lang="en-US" sz="1600" dirty="0"/>
              <a:t> [$</a:t>
            </a:r>
            <a:r>
              <a:rPr lang="en-US" sz="1600" dirty="0" err="1"/>
              <a:t>lDProp</a:t>
            </a:r>
            <a:r>
              <a:rPr lang="en-US" sz="1600" dirty="0"/>
              <a:t> </a:t>
            </a:r>
            <a:r>
              <a:rPr lang="en-US" sz="1600" i="1" dirty="0" err="1"/>
              <a:t>GetColor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en-US" sz="1600" b="1" dirty="0" smtClean="0"/>
              <a:t>#</a:t>
            </a:r>
            <a:r>
              <a:rPr lang="ru-RU" sz="1600" b="1" dirty="0" smtClean="0"/>
              <a:t> взять следующее свойство</a:t>
            </a:r>
            <a:r>
              <a:rPr lang="en-US" sz="1600" b="1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lDProp</a:t>
            </a:r>
            <a:r>
              <a:rPr lang="en-US" sz="1600" dirty="0"/>
              <a:t> [$</a:t>
            </a:r>
            <a:r>
              <a:rPr lang="en-US" sz="1600" dirty="0" err="1"/>
              <a:t>lPropsIter</a:t>
            </a:r>
            <a:r>
              <a:rPr lang="en-US" sz="1600" dirty="0"/>
              <a:t> </a:t>
            </a:r>
            <a:r>
              <a:rPr lang="en-US" sz="1600" i="1" dirty="0" err="1"/>
              <a:t>NextProp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lStatus</a:t>
            </a:r>
            <a:r>
              <a:rPr lang="en-US" sz="1600" dirty="0"/>
              <a:t>] </a:t>
            </a:r>
          </a:p>
          <a:p>
            <a:pPr marL="0" indent="0">
              <a:buNone/>
            </a:pPr>
            <a:r>
              <a:rPr lang="ru-RU" sz="1600" dirty="0"/>
              <a:t>} </a:t>
            </a:r>
          </a:p>
          <a:p>
            <a:pPr marL="0" indent="0">
              <a:buNone/>
            </a:pPr>
            <a:r>
              <a:rPr lang="en-US" sz="1600" i="1" dirty="0" err="1"/>
              <a:t>delete_DboDisplayPropsIter</a:t>
            </a:r>
            <a:r>
              <a:rPr lang="en-US" sz="1600" i="1" dirty="0"/>
              <a:t> </a:t>
            </a:r>
            <a:r>
              <a:rPr lang="en-US" sz="1600" dirty="0"/>
              <a:t>$</a:t>
            </a:r>
            <a:r>
              <a:rPr lang="en-US" sz="1600" dirty="0" err="1"/>
              <a:t>lPropsIter</a:t>
            </a:r>
            <a:r>
              <a:rPr lang="en-US" sz="1600" dirty="0" smtClean="0"/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87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Распечатать на экране информацию</a:t>
            </a:r>
            <a:br>
              <a:rPr lang="ru-RU" dirty="0" smtClean="0"/>
            </a:br>
            <a:r>
              <a:rPr lang="ru-RU" dirty="0" smtClean="0"/>
              <a:t>обо всех выбранных объектах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lCStr</a:t>
            </a:r>
            <a:r>
              <a:rPr lang="en-US" sz="1600" dirty="0"/>
              <a:t> [</a:t>
            </a:r>
            <a:r>
              <a:rPr lang="en-US" sz="1600" dirty="0" err="1"/>
              <a:t>DboTclHelper_sMakeCString</a:t>
            </a:r>
            <a:r>
              <a:rPr lang="en-US" sz="1600" dirty="0"/>
              <a:t>]</a:t>
            </a:r>
          </a:p>
          <a:p>
            <a:pPr marL="0" indent="0">
              <a:buNone/>
            </a:pPr>
            <a:r>
              <a:rPr lang="en-US" sz="1600" dirty="0"/>
              <a:t>set </a:t>
            </a:r>
            <a:r>
              <a:rPr lang="en-US" sz="1600" dirty="0" err="1"/>
              <a:t>lSelectedObjectsList</a:t>
            </a:r>
            <a:r>
              <a:rPr lang="en-US" sz="1600" dirty="0"/>
              <a:t> [</a:t>
            </a:r>
            <a:r>
              <a:rPr lang="en-US" sz="1600" dirty="0" err="1">
                <a:solidFill>
                  <a:srgbClr val="FF0000"/>
                </a:solidFill>
              </a:rPr>
              <a:t>GetSelectedObjects</a:t>
            </a:r>
            <a:r>
              <a:rPr lang="en-US" sz="1600" dirty="0"/>
              <a:t>]</a:t>
            </a:r>
          </a:p>
          <a:p>
            <a:pPr marL="0" indent="0">
              <a:buNone/>
            </a:pPr>
            <a:r>
              <a:rPr lang="en-US" sz="1600" dirty="0"/>
              <a:t>puts "Total number of Selected Objects: [</a:t>
            </a:r>
            <a:r>
              <a:rPr lang="en-US" sz="1600" dirty="0" err="1">
                <a:solidFill>
                  <a:srgbClr val="FF0000"/>
                </a:solidFill>
              </a:rPr>
              <a:t>llength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$</a:t>
            </a:r>
            <a:r>
              <a:rPr lang="en-US" sz="1600" dirty="0" err="1"/>
              <a:t>lSelectedObjectsList</a:t>
            </a:r>
            <a:r>
              <a:rPr lang="en-US" sz="1600" dirty="0"/>
              <a:t>]"</a:t>
            </a:r>
          </a:p>
          <a:p>
            <a:pPr marL="0" indent="0">
              <a:buNone/>
            </a:pPr>
            <a:r>
              <a:rPr lang="en-US" sz="1600" dirty="0" err="1"/>
              <a:t>foreach</a:t>
            </a:r>
            <a:r>
              <a:rPr lang="en-US" sz="1600" dirty="0"/>
              <a:t> </a:t>
            </a:r>
            <a:r>
              <a:rPr lang="en-US" sz="1600" dirty="0" err="1"/>
              <a:t>lObject</a:t>
            </a:r>
            <a:r>
              <a:rPr lang="en-US" sz="1600" dirty="0"/>
              <a:t> $</a:t>
            </a:r>
            <a:r>
              <a:rPr lang="en-US" sz="1600" dirty="0" err="1"/>
              <a:t>lSelectedObjectsList</a:t>
            </a:r>
            <a:r>
              <a:rPr lang="en-US" sz="1600" dirty="0"/>
              <a:t> {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$</a:t>
            </a:r>
            <a:r>
              <a:rPr lang="en-US" sz="1600" dirty="0" err="1"/>
              <a:t>lObject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GetTypeString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$</a:t>
            </a:r>
            <a:r>
              <a:rPr lang="en-US" sz="1600" dirty="0" err="1"/>
              <a:t>lCStr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set </a:t>
            </a:r>
            <a:r>
              <a:rPr lang="en-US" sz="1600" dirty="0" err="1"/>
              <a:t>lObjTypeStr</a:t>
            </a:r>
            <a:r>
              <a:rPr lang="en-US" sz="1600" dirty="0"/>
              <a:t> [</a:t>
            </a:r>
            <a:r>
              <a:rPr lang="en-US" sz="1600" dirty="0" err="1"/>
              <a:t>DboTclHelper_sGetConstCharPtr</a:t>
            </a:r>
            <a:r>
              <a:rPr lang="en-US" sz="1600" dirty="0"/>
              <a:t> $</a:t>
            </a:r>
            <a:r>
              <a:rPr lang="en-US" sz="1600" dirty="0" err="1"/>
              <a:t>lCStr</a:t>
            </a:r>
            <a:r>
              <a:rPr lang="en-US" sz="1600" dirty="0"/>
              <a:t>]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$</a:t>
            </a:r>
            <a:r>
              <a:rPr lang="en-US" sz="1600" dirty="0" err="1"/>
              <a:t>lObject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GetName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$</a:t>
            </a:r>
            <a:r>
              <a:rPr lang="en-US" sz="1600" dirty="0" err="1"/>
              <a:t>lCStr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set </a:t>
            </a:r>
            <a:r>
              <a:rPr lang="en-US" sz="1600" dirty="0" err="1"/>
              <a:t>lObjName</a:t>
            </a:r>
            <a:r>
              <a:rPr lang="en-US" sz="1600" dirty="0"/>
              <a:t> [</a:t>
            </a:r>
            <a:r>
              <a:rPr lang="en-US" sz="1600" dirty="0" err="1"/>
              <a:t>DboTclHelper_sGetConstCharPtr</a:t>
            </a:r>
            <a:r>
              <a:rPr lang="en-US" sz="1600" dirty="0"/>
              <a:t> $</a:t>
            </a:r>
            <a:r>
              <a:rPr lang="en-US" sz="1600" dirty="0" err="1"/>
              <a:t>lCStr</a:t>
            </a:r>
            <a:r>
              <a:rPr lang="en-US" sz="1600" dirty="0"/>
              <a:t>]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puts </a:t>
            </a:r>
            <a:r>
              <a:rPr lang="en-US" sz="1600" dirty="0"/>
              <a:t>"Object:$</a:t>
            </a:r>
            <a:r>
              <a:rPr lang="en-US" sz="1600" dirty="0" err="1"/>
              <a:t>lObject</a:t>
            </a:r>
            <a:r>
              <a:rPr lang="en-US" sz="1600" dirty="0"/>
              <a:t> Type:$</a:t>
            </a:r>
            <a:r>
              <a:rPr lang="en-US" sz="1600" dirty="0" err="1"/>
              <a:t>lObjTypeStr</a:t>
            </a:r>
            <a:r>
              <a:rPr lang="en-US" sz="1600" dirty="0"/>
              <a:t> $</a:t>
            </a:r>
            <a:r>
              <a:rPr lang="en-US" sz="1600" dirty="0" err="1"/>
              <a:t>lObjName</a:t>
            </a:r>
            <a:r>
              <a:rPr lang="en-US" sz="1600" dirty="0"/>
              <a:t>"</a:t>
            </a:r>
          </a:p>
          <a:p>
            <a:pPr marL="0" indent="0">
              <a:buNone/>
            </a:pPr>
            <a:r>
              <a:rPr lang="ru-RU" sz="1600" dirty="0"/>
              <a:t>}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50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Вы можете сделать так, чтобы ваша программа запускалась через меню правой кнопки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400" b="1" dirty="0" err="1"/>
              <a:t>RegisterAction</a:t>
            </a:r>
            <a:r>
              <a:rPr lang="en-US" sz="1400" b="1" dirty="0"/>
              <a:t> &lt;Label&gt; &lt;Enabler&gt; &lt;</a:t>
            </a:r>
            <a:r>
              <a:rPr lang="en-US" sz="1400" b="1" dirty="0" err="1"/>
              <a:t>Accel</a:t>
            </a:r>
            <a:r>
              <a:rPr lang="en-US" sz="1400" b="1" dirty="0"/>
              <a:t>&gt; &lt;Callback&gt; &lt;</a:t>
            </a:r>
            <a:r>
              <a:rPr lang="en-US" sz="1400" b="1" dirty="0" err="1"/>
              <a:t>ViewType</a:t>
            </a:r>
            <a:r>
              <a:rPr lang="en-US" sz="1400" b="1" dirty="0"/>
              <a:t>&gt;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/>
              <a:t>Где</a:t>
            </a:r>
            <a:r>
              <a:rPr lang="en-US" sz="1400" dirty="0" smtClean="0"/>
              <a:t>:</a:t>
            </a:r>
            <a:endParaRPr lang="ru-RU" sz="1400" dirty="0"/>
          </a:p>
          <a:p>
            <a:pPr marL="0" indent="0">
              <a:buNone/>
            </a:pPr>
            <a:r>
              <a:rPr lang="en-US" sz="1400" dirty="0" smtClean="0"/>
              <a:t>Label </a:t>
            </a:r>
            <a:r>
              <a:rPr lang="en-US" sz="1400" dirty="0"/>
              <a:t>	</a:t>
            </a:r>
            <a:r>
              <a:rPr lang="ru-RU" sz="1400" dirty="0" smtClean="0"/>
              <a:t>Название пункта меню (текст)</a:t>
            </a:r>
            <a:r>
              <a:rPr lang="en-US" sz="1400" dirty="0"/>
              <a:t>	</a:t>
            </a:r>
          </a:p>
          <a:p>
            <a:pPr marL="0" indent="0">
              <a:buNone/>
            </a:pPr>
            <a:r>
              <a:rPr lang="en-US" sz="1400" dirty="0"/>
              <a:t>Enabler 	</a:t>
            </a:r>
            <a:r>
              <a:rPr lang="ru-RU" sz="1400" dirty="0" smtClean="0"/>
              <a:t>Процедура </a:t>
            </a:r>
            <a:r>
              <a:rPr lang="en-US" sz="1400" dirty="0" smtClean="0"/>
              <a:t>TCL</a:t>
            </a:r>
            <a:r>
              <a:rPr lang="ru-RU" sz="1400" dirty="0" smtClean="0"/>
              <a:t>, которая возвращает 1, если для выбранных сейчас объектов</a:t>
            </a:r>
            <a:br>
              <a:rPr lang="ru-RU" sz="1400" dirty="0" smtClean="0"/>
            </a:br>
            <a:r>
              <a:rPr lang="ru-RU" sz="1400" dirty="0" smtClean="0"/>
              <a:t>			данный пункт меню должен быть доступен для нажатия, и 0 в противном случае</a:t>
            </a:r>
            <a:r>
              <a:rPr lang="en-US" sz="1400" dirty="0" smtClean="0"/>
              <a:t> </a:t>
            </a:r>
            <a:r>
              <a:rPr lang="en-US" sz="1400" dirty="0"/>
              <a:t>	</a:t>
            </a:r>
          </a:p>
          <a:p>
            <a:pPr marL="0" indent="0">
              <a:buNone/>
            </a:pPr>
            <a:r>
              <a:rPr lang="en-US" sz="1400" dirty="0" err="1"/>
              <a:t>Accel</a:t>
            </a:r>
            <a:r>
              <a:rPr lang="en-US" sz="1400" dirty="0"/>
              <a:t> 	</a:t>
            </a:r>
            <a:r>
              <a:rPr lang="ru-RU" sz="1400" dirty="0" smtClean="0"/>
              <a:t>Горячая кнопка</a:t>
            </a:r>
            <a:r>
              <a:rPr lang="en-US" sz="1400" dirty="0"/>
              <a:t>	</a:t>
            </a:r>
          </a:p>
          <a:p>
            <a:pPr marL="0" indent="0">
              <a:buNone/>
            </a:pPr>
            <a:r>
              <a:rPr lang="en-US" sz="1400" dirty="0"/>
              <a:t>Callback 	</a:t>
            </a:r>
            <a:r>
              <a:rPr lang="ru-RU" sz="1400" dirty="0" smtClean="0"/>
              <a:t>Процедура </a:t>
            </a:r>
            <a:r>
              <a:rPr lang="en-US" sz="1400" dirty="0" smtClean="0"/>
              <a:t>TCL</a:t>
            </a:r>
            <a:r>
              <a:rPr lang="ru-RU" sz="1400" dirty="0" smtClean="0"/>
              <a:t>, которую надо запустить при нажатии на это меню,</a:t>
            </a:r>
            <a:br>
              <a:rPr lang="ru-RU" sz="1400" dirty="0" smtClean="0"/>
            </a:br>
            <a:r>
              <a:rPr lang="ru-RU" sz="1400" dirty="0" smtClean="0"/>
              <a:t>			и которая должна обработать выбранные сейчас объекты соответствующим образом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ViewType</a:t>
            </a:r>
            <a:r>
              <a:rPr lang="en-US" sz="1400" dirty="0"/>
              <a:t> 	</a:t>
            </a:r>
            <a:r>
              <a:rPr lang="ru-RU" sz="1400" dirty="0" smtClean="0"/>
              <a:t>Вид приложения, для которого доступна эта команда</a:t>
            </a:r>
            <a:r>
              <a:rPr lang="en-US" sz="1400" dirty="0" smtClean="0"/>
              <a:t>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Допустимые виды приложений</a:t>
            </a:r>
            <a:r>
              <a:rPr lang="en-US" sz="1400" dirty="0" smtClean="0"/>
              <a:t>: </a:t>
            </a:r>
            <a:r>
              <a:rPr lang="en-US" sz="1400" dirty="0"/>
              <a:t>Schematic, PM, Empty Value for NULL 	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Пример</a:t>
            </a:r>
            <a:r>
              <a:rPr lang="en-US" sz="1400" dirty="0" smtClean="0"/>
              <a:t>:</a:t>
            </a:r>
          </a:p>
          <a:p>
            <a:pPr marL="0" indent="0">
              <a:buNone/>
            </a:pPr>
            <a:r>
              <a:rPr lang="en-US" sz="1400" dirty="0" err="1"/>
              <a:t>RegisterAction</a:t>
            </a:r>
            <a:r>
              <a:rPr lang="en-US" sz="1400" dirty="0"/>
              <a:t> "Context-Aware Rotate" "::</a:t>
            </a:r>
            <a:r>
              <a:rPr lang="en-US" sz="1400" dirty="0" err="1"/>
              <a:t>capGUIUtils</a:t>
            </a:r>
            <a:r>
              <a:rPr lang="en-US" sz="1400" dirty="0"/>
              <a:t>::</a:t>
            </a:r>
            <a:r>
              <a:rPr lang="en-US" sz="1400" dirty="0" err="1"/>
              <a:t>capCARotateEnabler</a:t>
            </a:r>
            <a:r>
              <a:rPr lang="en-US" sz="1400" dirty="0"/>
              <a:t>" "</a:t>
            </a:r>
            <a:r>
              <a:rPr lang="en-US" sz="1400" dirty="0" err="1"/>
              <a:t>Ctrl+R</a:t>
            </a:r>
            <a:r>
              <a:rPr lang="en-US" sz="1400" dirty="0"/>
              <a:t>" "::</a:t>
            </a:r>
            <a:r>
              <a:rPr lang="en-US" sz="1400" dirty="0" err="1"/>
              <a:t>capGUIUtils</a:t>
            </a:r>
            <a:r>
              <a:rPr lang="en-US" sz="1400" dirty="0"/>
              <a:t>::</a:t>
            </a:r>
            <a:r>
              <a:rPr lang="en-US" sz="1400" dirty="0" err="1"/>
              <a:t>capCARotate</a:t>
            </a:r>
            <a:r>
              <a:rPr lang="en-US" sz="1400" dirty="0"/>
              <a:t>" "</a:t>
            </a:r>
            <a:r>
              <a:rPr lang="en-US" sz="1400" dirty="0" smtClean="0"/>
              <a:t>Schematic«</a:t>
            </a: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Перед этим надо загрузить программу </a:t>
            </a:r>
            <a:r>
              <a:rPr lang="en-US" sz="1400" dirty="0" err="1" smtClean="0"/>
              <a:t>capCARotateEnabler</a:t>
            </a:r>
            <a:r>
              <a:rPr lang="ru-RU" sz="1400" dirty="0" smtClean="0"/>
              <a:t> из стандартной поставки</a:t>
            </a:r>
            <a:r>
              <a:rPr lang="en-US" sz="1400" dirty="0" smtClean="0"/>
              <a:t>:</a:t>
            </a:r>
          </a:p>
          <a:p>
            <a:pPr marL="0" indent="0">
              <a:buNone/>
            </a:pPr>
            <a:r>
              <a:rPr lang="en-US" sz="1400" dirty="0"/>
              <a:t>source C</a:t>
            </a:r>
            <a:r>
              <a:rPr lang="en-US" sz="1400" dirty="0" smtClean="0"/>
              <a:t>:/Cadence/SPB_17.2/tools/capture/tclscripts/capGUIUtils/capRotate.tcl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Как среагировать на действия пользователя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TCL Callbacks </a:t>
            </a:r>
            <a:r>
              <a:rPr lang="ru-RU" dirty="0" smtClean="0"/>
              <a:t>в </a:t>
            </a:r>
            <a:r>
              <a:rPr lang="en-US" dirty="0" smtClean="0"/>
              <a:t>Capture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77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Также можно зарегистрировать вашу программу на вызов в случае выполнения определенных </a:t>
            </a:r>
            <a:r>
              <a:rPr lang="ru-RU" sz="1400" dirty="0" smtClean="0"/>
              <a:t>действий</a:t>
            </a:r>
            <a:r>
              <a:rPr lang="en-US" sz="1400" dirty="0" smtClean="0"/>
              <a:t> </a:t>
            </a:r>
            <a:r>
              <a:rPr lang="ru-RU" sz="1400" dirty="0" smtClean="0"/>
              <a:t>в </a:t>
            </a:r>
            <a:r>
              <a:rPr lang="en-US" sz="1400" dirty="0" smtClean="0"/>
              <a:t>Capture: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 err="1"/>
              <a:t>RegisterAction</a:t>
            </a:r>
            <a:r>
              <a:rPr lang="en-US" sz="1400" i="1" dirty="0"/>
              <a:t> &lt;Action&gt; "::</a:t>
            </a:r>
            <a:r>
              <a:rPr lang="en-US" sz="1400" i="1" dirty="0" err="1"/>
              <a:t>capMenuUtil</a:t>
            </a:r>
            <a:r>
              <a:rPr lang="en-US" sz="1400" i="1" dirty="0"/>
              <a:t>::</a:t>
            </a:r>
            <a:r>
              <a:rPr lang="en-US" sz="1400" i="1" dirty="0" err="1"/>
              <a:t>capTrue</a:t>
            </a:r>
            <a:r>
              <a:rPr lang="en-US" sz="1400" i="1" dirty="0"/>
              <a:t>" "" "::</a:t>
            </a:r>
            <a:r>
              <a:rPr lang="en-US" sz="1400" i="1" dirty="0" err="1"/>
              <a:t>capMenuUtil</a:t>
            </a:r>
            <a:r>
              <a:rPr lang="en-US" sz="1400" i="1" dirty="0"/>
              <a:t>::</a:t>
            </a:r>
            <a:r>
              <a:rPr lang="en-US" sz="1400" i="1" dirty="0" err="1"/>
              <a:t>addPageAccessoryMenu</a:t>
            </a:r>
            <a:r>
              <a:rPr lang="en-US" sz="1400" i="1" dirty="0"/>
              <a:t>" ""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Action – </a:t>
            </a:r>
            <a:r>
              <a:rPr lang="ru-RU" sz="1400" dirty="0"/>
              <a:t>например, </a:t>
            </a:r>
            <a:r>
              <a:rPr lang="en-US" sz="1400" dirty="0"/>
              <a:t>_</a:t>
            </a:r>
            <a:r>
              <a:rPr lang="en-US" sz="1400" i="1" dirty="0" err="1"/>
              <a:t>cdnCapTclAddPageCustomMenu</a:t>
            </a:r>
            <a:r>
              <a:rPr lang="en-US" sz="1400" i="1" dirty="0"/>
              <a:t> </a:t>
            </a:r>
            <a:r>
              <a:rPr lang="ru-RU" sz="1400" i="1" dirty="0"/>
              <a:t>для добавления меню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В момент необходимости добавления меню будет вызвана процедура </a:t>
            </a:r>
            <a:r>
              <a:rPr lang="en-US" sz="1400" dirty="0" smtClean="0"/>
              <a:t>– </a:t>
            </a:r>
            <a:r>
              <a:rPr lang="en-US" sz="1400" i="1" dirty="0"/>
              <a:t>::</a:t>
            </a:r>
            <a:r>
              <a:rPr lang="en-US" sz="1400" i="1" dirty="0" err="1"/>
              <a:t>capMenuUtil</a:t>
            </a:r>
            <a:r>
              <a:rPr lang="en-US" sz="1400" i="1" dirty="0"/>
              <a:t>::</a:t>
            </a:r>
            <a:r>
              <a:rPr lang="en-US" sz="1400" i="1" dirty="0" err="1"/>
              <a:t>addPageAccessoryMenu</a:t>
            </a:r>
            <a:endParaRPr lang="ru-RU" sz="1400" i="1" dirty="0"/>
          </a:p>
          <a:p>
            <a:pPr marL="0" indent="0">
              <a:buNone/>
            </a:pPr>
            <a:endParaRPr lang="en-US" sz="1400" i="1" dirty="0" smtClean="0"/>
          </a:p>
          <a:p>
            <a:pPr marL="0" indent="0">
              <a:buNone/>
            </a:pPr>
            <a:r>
              <a:rPr lang="ru-RU" sz="1400" i="1" dirty="0" smtClean="0"/>
              <a:t>Пример такой процедуры</a:t>
            </a:r>
            <a:r>
              <a:rPr lang="en-US" sz="1400" i="1" dirty="0" smtClean="0"/>
              <a:t>:</a:t>
            </a:r>
            <a:endParaRPr lang="ru-RU" sz="1400" i="1" dirty="0" smtClean="0"/>
          </a:p>
          <a:p>
            <a:pPr marL="0" indent="0">
              <a:buNone/>
            </a:pPr>
            <a:r>
              <a:rPr lang="en-US" sz="1400" i="1" dirty="0" smtClean="0"/>
              <a:t>proc </a:t>
            </a:r>
            <a:r>
              <a:rPr lang="en-US" sz="1400" i="1" dirty="0"/>
              <a:t>::</a:t>
            </a:r>
            <a:r>
              <a:rPr lang="en-US" sz="1400" i="1" dirty="0" err="1"/>
              <a:t>capMenuUtil</a:t>
            </a:r>
            <a:r>
              <a:rPr lang="en-US" sz="1400" i="1" dirty="0"/>
              <a:t>::</a:t>
            </a:r>
            <a:r>
              <a:rPr lang="en-US" sz="1400" i="1" dirty="0" err="1"/>
              <a:t>addPageAccessoryMenu</a:t>
            </a:r>
            <a:r>
              <a:rPr lang="en-US" sz="1400" i="1" dirty="0"/>
              <a:t> { } { </a:t>
            </a:r>
            <a:endParaRPr lang="en-US" sz="1400" dirty="0"/>
          </a:p>
          <a:p>
            <a:pPr marL="0" indent="0">
              <a:buNone/>
            </a:pPr>
            <a:r>
              <a:rPr lang="ru-RU" sz="1400" i="1" dirty="0" smtClean="0"/>
              <a:t>  </a:t>
            </a:r>
            <a:r>
              <a:rPr lang="en-US" sz="1400" i="1" dirty="0" err="1" smtClean="0"/>
              <a:t>AddAccessoryMenu</a:t>
            </a:r>
            <a:r>
              <a:rPr lang="en-US" sz="1400" i="1" dirty="0" smtClean="0"/>
              <a:t> </a:t>
            </a:r>
            <a:r>
              <a:rPr lang="en-US" sz="1400" i="1" dirty="0"/>
              <a:t>"Text Editors" "Notepad" "::</a:t>
            </a:r>
            <a:r>
              <a:rPr lang="en-US" sz="1400" i="1" dirty="0" err="1"/>
              <a:t>capMenuUtil</a:t>
            </a:r>
            <a:r>
              <a:rPr lang="en-US" sz="1400" i="1" dirty="0"/>
              <a:t>::</a:t>
            </a:r>
            <a:r>
              <a:rPr lang="en-US" sz="1400" i="1" dirty="0" err="1"/>
              <a:t>OpenPageNotepad</a:t>
            </a:r>
            <a:r>
              <a:rPr lang="en-US" sz="1400" i="1" dirty="0"/>
              <a:t>" </a:t>
            </a:r>
            <a:endParaRPr lang="en-US" sz="1400" dirty="0"/>
          </a:p>
          <a:p>
            <a:pPr marL="0" indent="0">
              <a:buNone/>
            </a:pPr>
            <a:r>
              <a:rPr lang="ru-RU" sz="1400" i="1" dirty="0" smtClean="0"/>
              <a:t>  </a:t>
            </a:r>
            <a:r>
              <a:rPr lang="en-US" sz="1400" i="1" dirty="0" err="1" smtClean="0"/>
              <a:t>AddAccessoryMenu</a:t>
            </a:r>
            <a:r>
              <a:rPr lang="en-US" sz="1400" i="1" dirty="0" smtClean="0"/>
              <a:t> </a:t>
            </a:r>
            <a:r>
              <a:rPr lang="en-US" sz="1400" i="1" dirty="0"/>
              <a:t>"Text Editors" "</a:t>
            </a:r>
            <a:r>
              <a:rPr lang="en-US" sz="1400" i="1" dirty="0" err="1"/>
              <a:t>Scite</a:t>
            </a:r>
            <a:r>
              <a:rPr lang="en-US" sz="1400" i="1" dirty="0"/>
              <a:t>" "::</a:t>
            </a:r>
            <a:r>
              <a:rPr lang="en-US" sz="1400" i="1" dirty="0" err="1"/>
              <a:t>capMenuUtil</a:t>
            </a:r>
            <a:r>
              <a:rPr lang="en-US" sz="1400" i="1" dirty="0"/>
              <a:t>::</a:t>
            </a:r>
            <a:r>
              <a:rPr lang="en-US" sz="1400" i="1" dirty="0" err="1"/>
              <a:t>OpenPageScite</a:t>
            </a:r>
            <a:r>
              <a:rPr lang="en-US" sz="1400" i="1" dirty="0"/>
              <a:t>" </a:t>
            </a:r>
            <a:endParaRPr lang="en-US" sz="1400" dirty="0"/>
          </a:p>
          <a:p>
            <a:pPr marL="0" indent="0">
              <a:buNone/>
            </a:pPr>
            <a:r>
              <a:rPr lang="ru-RU" sz="1400" i="1" dirty="0"/>
              <a:t>}</a:t>
            </a:r>
            <a:endParaRPr lang="en-US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При выборе соответствующего нового пункта меню </a:t>
            </a:r>
            <a:r>
              <a:rPr lang="en-US" sz="1400" dirty="0" smtClean="0"/>
              <a:t>“Notepad” </a:t>
            </a:r>
            <a:r>
              <a:rPr lang="ru-RU" sz="1400" dirty="0" smtClean="0"/>
              <a:t>будет вызвана процедура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i="1" dirty="0"/>
              <a:t>proc ::</a:t>
            </a:r>
            <a:r>
              <a:rPr lang="en-US" sz="1400" i="1" dirty="0" err="1"/>
              <a:t>capMenuUtil</a:t>
            </a:r>
            <a:r>
              <a:rPr lang="en-US" sz="1400" i="1" dirty="0"/>
              <a:t>::</a:t>
            </a:r>
            <a:r>
              <a:rPr lang="en-US" sz="1400" i="1" dirty="0" err="1"/>
              <a:t>OpenPageNotepad</a:t>
            </a:r>
            <a:r>
              <a:rPr lang="en-US" sz="1400" i="1" dirty="0"/>
              <a:t> { </a:t>
            </a:r>
            <a:r>
              <a:rPr lang="en-US" sz="1400" i="1" dirty="0" err="1"/>
              <a:t>pPage</a:t>
            </a:r>
            <a:r>
              <a:rPr lang="en-US" sz="1400" i="1" dirty="0"/>
              <a:t> </a:t>
            </a:r>
            <a:r>
              <a:rPr lang="en-US" sz="1400" i="1" dirty="0" err="1"/>
              <a:t>pOcc</a:t>
            </a:r>
            <a:r>
              <a:rPr lang="en-US" sz="1400" i="1" dirty="0"/>
              <a:t> } { 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 smtClean="0"/>
              <a:t>  exec </a:t>
            </a:r>
            <a:r>
              <a:rPr lang="en-US" sz="1400" i="1" dirty="0"/>
              <a:t>"C:/WINDOWS/system32/notepad.exe" </a:t>
            </a:r>
            <a:endParaRPr lang="en-US" sz="1400" dirty="0"/>
          </a:p>
          <a:p>
            <a:pPr marL="0" indent="0">
              <a:buNone/>
            </a:pPr>
            <a:r>
              <a:rPr lang="ru-RU" sz="1400" i="1" dirty="0"/>
              <a:t>} </a:t>
            </a: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Как среагировать на действия пользователя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TCL Callbacks </a:t>
            </a:r>
            <a:r>
              <a:rPr lang="ru-RU" dirty="0" smtClean="0"/>
              <a:t>в </a:t>
            </a:r>
            <a:r>
              <a:rPr lang="en-US" dirty="0" smtClean="0"/>
              <a:t>Capture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20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784437"/>
            <a:ext cx="3352800" cy="25908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Правой кнопкой мыши щелкнуть на меню,</a:t>
            </a:r>
            <a:br>
              <a:rPr lang="ru-RU" dirty="0" smtClean="0"/>
            </a:br>
            <a:r>
              <a:rPr lang="ru-RU" dirty="0" smtClean="0"/>
              <a:t>выбрать </a:t>
            </a:r>
            <a:r>
              <a:rPr lang="en-US" dirty="0" smtClean="0"/>
              <a:t>Command Window</a:t>
            </a:r>
            <a:r>
              <a:rPr lang="ru-RU" dirty="0" smtClean="0"/>
              <a:t>, должно появиться окно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Результат внизу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Как включить доступ к </a:t>
            </a:r>
            <a:r>
              <a:rPr lang="en-US" dirty="0" smtClean="0"/>
              <a:t>TCL</a:t>
            </a:r>
            <a:r>
              <a:rPr lang="ru-RU" dirty="0" smtClean="0"/>
              <a:t> в командной строке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4983744"/>
            <a:ext cx="58102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6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cdnCapTclAddDesignCustomMenu</a:t>
            </a:r>
            <a:r>
              <a:rPr lang="en-US" sz="1400" dirty="0"/>
              <a:t> :- </a:t>
            </a:r>
            <a:r>
              <a:rPr lang="ru-RU" sz="1400" dirty="0" smtClean="0"/>
              <a:t>Вызывается для добавления меню </a:t>
            </a:r>
            <a:r>
              <a:rPr lang="en-US" sz="1400" dirty="0" smtClean="0"/>
              <a:t>TCL</a:t>
            </a:r>
            <a:r>
              <a:rPr lang="ru-RU" sz="1400" dirty="0" smtClean="0"/>
              <a:t> для проекта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cdnCapTclAddPageCustomMenu</a:t>
            </a:r>
            <a:r>
              <a:rPr lang="en-US" sz="1400" dirty="0"/>
              <a:t> :- </a:t>
            </a:r>
            <a:r>
              <a:rPr lang="ru-RU" sz="1400" dirty="0"/>
              <a:t>Вызывается для </a:t>
            </a:r>
            <a:r>
              <a:rPr lang="ru-RU" sz="1400" dirty="0" smtClean="0"/>
              <a:t>добавления меню </a:t>
            </a:r>
            <a:r>
              <a:rPr lang="en-US" sz="1400" dirty="0" smtClean="0"/>
              <a:t>TCL</a:t>
            </a:r>
            <a:r>
              <a:rPr lang="ru-RU" sz="1400" dirty="0" smtClean="0"/>
              <a:t> для страницы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cdnOrAtCaptureExit</a:t>
            </a:r>
            <a:r>
              <a:rPr lang="en-US" sz="1400" dirty="0"/>
              <a:t> :- </a:t>
            </a:r>
            <a:r>
              <a:rPr lang="ru-RU" sz="1400" dirty="0" smtClean="0"/>
              <a:t>Вызывается при выходе из </a:t>
            </a:r>
            <a:r>
              <a:rPr lang="en-US" sz="1400" dirty="0" smtClean="0"/>
              <a:t>Capture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cdnOrOnDesignPostSave</a:t>
            </a:r>
            <a:r>
              <a:rPr lang="en-US" sz="1400" dirty="0"/>
              <a:t> :- </a:t>
            </a:r>
            <a:r>
              <a:rPr lang="ru-RU" sz="1400" dirty="0" smtClean="0"/>
              <a:t>После сохранения проекта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cdnOrOnDesignPreSave</a:t>
            </a:r>
            <a:r>
              <a:rPr lang="en-US" sz="1400" dirty="0"/>
              <a:t> :- </a:t>
            </a:r>
            <a:r>
              <a:rPr lang="ru-RU" sz="1400" dirty="0" smtClean="0"/>
              <a:t>Перед сохранением проекта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cdnOrOnLibraryPostSave</a:t>
            </a:r>
            <a:r>
              <a:rPr lang="en-US" sz="1400" dirty="0"/>
              <a:t> :- </a:t>
            </a:r>
            <a:r>
              <a:rPr lang="ru-RU" sz="1400" dirty="0" smtClean="0"/>
              <a:t>После сохранения библиотеки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cdnOrOnLibraryPreSave</a:t>
            </a:r>
            <a:r>
              <a:rPr lang="en-US" sz="1400" dirty="0"/>
              <a:t> :- </a:t>
            </a:r>
            <a:r>
              <a:rPr lang="ru-RU" sz="1400" dirty="0" smtClean="0"/>
              <a:t>Перед сохранением библиотеки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cdnOrOnNewSchematicPage</a:t>
            </a:r>
            <a:r>
              <a:rPr lang="en-US" sz="1400" dirty="0"/>
              <a:t> :- </a:t>
            </a:r>
            <a:r>
              <a:rPr lang="ru-RU" sz="1400" dirty="0" smtClean="0"/>
              <a:t>Команда </a:t>
            </a:r>
            <a:r>
              <a:rPr lang="en-US" sz="1400" dirty="0" smtClean="0"/>
              <a:t>"New </a:t>
            </a:r>
            <a:r>
              <a:rPr lang="en-US" sz="1400" dirty="0"/>
              <a:t>Page", </a:t>
            </a:r>
            <a:r>
              <a:rPr lang="ru-RU" sz="1400" dirty="0" smtClean="0"/>
              <a:t>после создания страницы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cdnOrOnNewSchematicPagePreCreate</a:t>
            </a:r>
            <a:r>
              <a:rPr lang="en-US" sz="1400" dirty="0"/>
              <a:t> :- </a:t>
            </a:r>
            <a:r>
              <a:rPr lang="ru-RU" sz="1400" dirty="0"/>
              <a:t>Команда </a:t>
            </a:r>
            <a:r>
              <a:rPr lang="en-US" sz="1400" dirty="0"/>
              <a:t>"New Page", </a:t>
            </a:r>
            <a:r>
              <a:rPr lang="ru-RU" sz="1400" dirty="0" smtClean="0"/>
              <a:t>до создания </a:t>
            </a:r>
            <a:r>
              <a:rPr lang="ru-RU" sz="1400" dirty="0"/>
              <a:t>страницы</a:t>
            </a:r>
            <a:endParaRPr lang="en-US" sz="1400" dirty="0"/>
          </a:p>
          <a:p>
            <a:pPr marL="0" indent="0">
              <a:buNone/>
            </a:pPr>
            <a:r>
              <a:rPr lang="fr-FR" sz="1400" dirty="0" smtClean="0"/>
              <a:t>_</a:t>
            </a:r>
            <a:r>
              <a:rPr lang="fr-FR" sz="1400" dirty="0"/>
              <a:t>cdnOrOnSchematicPageAttributeChange :- </a:t>
            </a:r>
            <a:r>
              <a:rPr lang="ru-RU" sz="1400" dirty="0" smtClean="0"/>
              <a:t>Изменение атрибута страницы (например, размер)</a:t>
            </a:r>
            <a:r>
              <a:rPr lang="fr-FR" sz="1400" dirty="0" smtClean="0"/>
              <a:t> </a:t>
            </a:r>
            <a:endParaRPr lang="fr-FR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cdnOrPostConnect</a:t>
            </a:r>
            <a:r>
              <a:rPr lang="en-US" sz="1400" dirty="0"/>
              <a:t> :- </a:t>
            </a:r>
            <a:r>
              <a:rPr lang="ru-RU" sz="1400" dirty="0" smtClean="0"/>
              <a:t>После проверки связности страницы (</a:t>
            </a:r>
            <a:r>
              <a:rPr lang="en-US" sz="1400" dirty="0" smtClean="0"/>
              <a:t>page </a:t>
            </a:r>
            <a:r>
              <a:rPr lang="en-US" sz="1400" dirty="0"/>
              <a:t>connectivity </a:t>
            </a:r>
            <a:r>
              <a:rPr lang="en-US" sz="1400" dirty="0" smtClean="0"/>
              <a:t>evaluation</a:t>
            </a:r>
            <a:r>
              <a:rPr lang="ru-RU" sz="1400" dirty="0" smtClean="0"/>
              <a:t>)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cdnOrPostReplaceInst</a:t>
            </a:r>
            <a:r>
              <a:rPr lang="en-US" sz="1400" dirty="0"/>
              <a:t> :- </a:t>
            </a:r>
            <a:r>
              <a:rPr lang="ru-RU" sz="1400" dirty="0" smtClean="0"/>
              <a:t>По команде</a:t>
            </a:r>
            <a:r>
              <a:rPr lang="en-US" sz="1400" dirty="0" smtClean="0"/>
              <a:t> </a:t>
            </a:r>
            <a:r>
              <a:rPr lang="en-US" sz="1400" dirty="0"/>
              <a:t>Replace cache/instance, </a:t>
            </a:r>
            <a:r>
              <a:rPr lang="ru-RU" sz="1400" dirty="0" smtClean="0"/>
              <a:t>после замены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cdnOrPreConnect</a:t>
            </a:r>
            <a:r>
              <a:rPr lang="en-US" sz="1400" dirty="0"/>
              <a:t> :- </a:t>
            </a:r>
            <a:r>
              <a:rPr lang="ru-RU" sz="1400" dirty="0" smtClean="0"/>
              <a:t>На этапе анализа страницы, перед анализом связности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cdnOrPreReplaceInst</a:t>
            </a:r>
            <a:r>
              <a:rPr lang="en-US" sz="1400" dirty="0"/>
              <a:t> :- </a:t>
            </a:r>
            <a:r>
              <a:rPr lang="ru-RU" sz="1400" dirty="0" smtClean="0"/>
              <a:t>По</a:t>
            </a:r>
            <a:r>
              <a:rPr lang="en-US" sz="1400" dirty="0" smtClean="0"/>
              <a:t> </a:t>
            </a:r>
            <a:r>
              <a:rPr lang="en-US" sz="1400" dirty="0"/>
              <a:t>Replace cache/instance, </a:t>
            </a:r>
            <a:r>
              <a:rPr lang="ru-RU" sz="1400" dirty="0" smtClean="0"/>
              <a:t>до замены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cdnOrPropEditOnDBChange</a:t>
            </a:r>
            <a:r>
              <a:rPr lang="en-US" sz="1400" dirty="0"/>
              <a:t> :- </a:t>
            </a:r>
            <a:r>
              <a:rPr lang="ru-RU" sz="1400" dirty="0" smtClean="0"/>
              <a:t>На любое изменение БД </a:t>
            </a:r>
            <a:r>
              <a:rPr lang="en-US" sz="1400" dirty="0" smtClean="0"/>
              <a:t>Capture </a:t>
            </a:r>
            <a:r>
              <a:rPr lang="ru-RU" sz="1400" dirty="0" smtClean="0"/>
              <a:t>через </a:t>
            </a:r>
            <a:r>
              <a:rPr lang="en-US" sz="1400" dirty="0" smtClean="0"/>
              <a:t>property </a:t>
            </a:r>
            <a:r>
              <a:rPr lang="en-US" sz="1400" dirty="0"/>
              <a:t>editor </a:t>
            </a:r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cdnOrSchViewCmdComplete</a:t>
            </a:r>
            <a:r>
              <a:rPr lang="en-US" sz="1400" dirty="0"/>
              <a:t> :- </a:t>
            </a:r>
            <a:r>
              <a:rPr lang="ru-RU" sz="1400" dirty="0" smtClean="0"/>
              <a:t>На любое окончание команды схемного редактора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cdnOrSchViewCmdStart</a:t>
            </a:r>
            <a:r>
              <a:rPr lang="en-US" sz="1400" dirty="0"/>
              <a:t> :- </a:t>
            </a:r>
            <a:r>
              <a:rPr lang="ru-RU" sz="1400" dirty="0" smtClean="0"/>
              <a:t>На начало исполнения любой команды схемного редактора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/>
              <a:t>cdnOrPreCisExplorerCreate</a:t>
            </a:r>
            <a:r>
              <a:rPr lang="en-US" sz="1400" dirty="0"/>
              <a:t> :- </a:t>
            </a:r>
            <a:r>
              <a:rPr lang="ru-RU" sz="1400" dirty="0" smtClean="0"/>
              <a:t>На запуск </a:t>
            </a:r>
            <a:r>
              <a:rPr lang="en-US" sz="1400" dirty="0" smtClean="0"/>
              <a:t>CIS</a:t>
            </a: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Как среагировать на действия пользователя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dirty="0" smtClean="0"/>
              <a:t>события </a:t>
            </a:r>
            <a:r>
              <a:rPr lang="ru-RU" smtClean="0"/>
              <a:t>для вызова </a:t>
            </a:r>
            <a:r>
              <a:rPr lang="en-US" smtClean="0"/>
              <a:t>TCL </a:t>
            </a:r>
            <a:r>
              <a:rPr lang="en-US" dirty="0" smtClean="0"/>
              <a:t>Callbacks </a:t>
            </a:r>
            <a:r>
              <a:rPr lang="ru-RU" dirty="0" smtClean="0"/>
              <a:t>в </a:t>
            </a:r>
            <a:r>
              <a:rPr lang="en-US" dirty="0" smtClean="0"/>
              <a:t>Capture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142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До и после выполнения </a:t>
            </a:r>
            <a:r>
              <a:rPr lang="ru-RU" sz="1400" dirty="0" err="1" smtClean="0"/>
              <a:t>бэк</a:t>
            </a:r>
            <a:r>
              <a:rPr lang="ru-RU" sz="1400" dirty="0" smtClean="0"/>
              <a:t>-аннотации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_</a:t>
            </a:r>
            <a:r>
              <a:rPr lang="en-US" sz="1400" dirty="0" err="1" smtClean="0"/>
              <a:t>cdnOrBackAnnotateOnPreGenfeedRun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_</a:t>
            </a:r>
            <a:r>
              <a:rPr lang="en-US" sz="1400" dirty="0" err="1" smtClean="0"/>
              <a:t>cdnOrBackAnnotateOnPostGenfeedRun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_</a:t>
            </a:r>
            <a:r>
              <a:rPr lang="en-US" sz="1400" dirty="0" err="1" smtClean="0"/>
              <a:t>cdnOrBackAnnotateOnPrePstswpRun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_</a:t>
            </a:r>
            <a:r>
              <a:rPr lang="en-US" sz="1400" dirty="0" err="1" smtClean="0"/>
              <a:t>cdnOrOnPostPstswpRun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_</a:t>
            </a:r>
            <a:r>
              <a:rPr lang="en-US" sz="1400" dirty="0" err="1" smtClean="0"/>
              <a:t>cdnOrBackAnnotateOnPreSwpWriterRun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_</a:t>
            </a:r>
            <a:r>
              <a:rPr lang="en-US" sz="1400" dirty="0" err="1" smtClean="0"/>
              <a:t>cdnOrBackAnnotateOnPostSwpWriterRun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Возможные </a:t>
            </a:r>
            <a:r>
              <a:rPr lang="en-US" dirty="0" smtClean="0"/>
              <a:t>callback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711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Принцип регистрации </a:t>
            </a:r>
            <a:r>
              <a:rPr lang="en-US" dirty="0" smtClean="0"/>
              <a:t>Callback</a:t>
            </a:r>
            <a:br>
              <a:rPr lang="en-US" dirty="0" smtClean="0"/>
            </a:br>
            <a:r>
              <a:rPr lang="ru-RU" dirty="0" smtClean="0"/>
              <a:t>и дальнейшей работы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" y="1188720"/>
            <a:ext cx="8762635" cy="738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" y="2428289"/>
            <a:ext cx="8571681" cy="37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9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Загрузка и регистрация программы</a:t>
            </a:r>
            <a:r>
              <a:rPr lang="en-US" sz="1400" dirty="0" smtClean="0"/>
              <a:t> </a:t>
            </a:r>
            <a:r>
              <a:rPr lang="ru-RU" sz="1400" dirty="0" smtClean="0"/>
              <a:t>в командном окне </a:t>
            </a:r>
            <a:r>
              <a:rPr lang="en-US" sz="1400" dirty="0" smtClean="0"/>
              <a:t>Capture:</a:t>
            </a:r>
          </a:p>
          <a:p>
            <a:pPr lvl="1"/>
            <a:r>
              <a:rPr lang="en-US" sz="1000" dirty="0"/>
              <a:t>source {C:\Cadence\SPB_17.2\tools\capture\tclscripts\capCustomSamples\capPickPointOnSelectWire.tcl</a:t>
            </a:r>
            <a:r>
              <a:rPr lang="en-US" sz="1000" dirty="0" smtClean="0"/>
              <a:t>}</a:t>
            </a:r>
          </a:p>
          <a:p>
            <a:r>
              <a:rPr lang="ru-RU" sz="1400" dirty="0" smtClean="0"/>
              <a:t>Текст программы</a:t>
            </a:r>
            <a:r>
              <a:rPr lang="en-US" sz="1400" dirty="0" smtClean="0"/>
              <a:t> </a:t>
            </a:r>
            <a:r>
              <a:rPr lang="ru-RU" sz="1400" dirty="0" smtClean="0"/>
              <a:t>в версии 17.2</a:t>
            </a:r>
            <a:r>
              <a:rPr lang="en-US" sz="1400" dirty="0" smtClean="0"/>
              <a:t>:		</a:t>
            </a:r>
            <a:r>
              <a:rPr lang="ru-RU" sz="1400" dirty="0" smtClean="0"/>
              <a:t>Результаты работы в окне сообщений</a:t>
            </a:r>
            <a:r>
              <a:rPr lang="en-US" sz="1400" dirty="0" smtClean="0"/>
              <a:t>:</a:t>
            </a:r>
          </a:p>
          <a:p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Пример реакции на операцию в </a:t>
            </a:r>
            <a:r>
              <a:rPr lang="en-US" dirty="0" smtClean="0"/>
              <a:t>Capture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Индикация последних координат клика мыши.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219325"/>
            <a:ext cx="8401050" cy="4638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80" y="2034540"/>
            <a:ext cx="3162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6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 smtClean="0"/>
              <a:t>OnLButtonUp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OnActivateView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sGetSelectedObjects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OnLButtonDown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OnMouseWheel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OnKeyUp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OnKeyDown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OnRButtonUp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OnRButtonDown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OnEditCopy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 smtClean="0"/>
              <a:t>OnEditPaste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 smtClean="0"/>
              <a:t>OnViewRedraw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OnChar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OnEditRotate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OnMirrorHorizontal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/>
              <a:t>OnMirrorVertical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 smtClean="0"/>
              <a:t>OnMirrorBoth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OnEditSelection</a:t>
            </a:r>
            <a:r>
              <a:rPr lang="en-US" sz="1400" dirty="0" smtClean="0"/>
              <a:t>	(edit properties)</a:t>
            </a:r>
          </a:p>
          <a:p>
            <a:pPr marL="0" indent="0">
              <a:buNone/>
            </a:pPr>
            <a:r>
              <a:rPr lang="en-US" sz="1400" dirty="0" err="1"/>
              <a:t>OnEditPart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Возможные действия пользователя,</a:t>
            </a:r>
            <a:br>
              <a:rPr lang="ru-RU" dirty="0" smtClean="0"/>
            </a:br>
            <a:r>
              <a:rPr lang="ru-RU" dirty="0" smtClean="0"/>
              <a:t>для обработки в </a:t>
            </a:r>
            <a:r>
              <a:rPr lang="en-US" dirty="0" smtClean="0"/>
              <a:t>Callback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485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 smtClean="0"/>
              <a:t>OnSize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OnZoomInPopup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OnZoomOutPopup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OnGoToPopup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OnEditCut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Возможные действия пользователя,</a:t>
            </a:r>
            <a:br>
              <a:rPr lang="ru-RU" dirty="0" smtClean="0"/>
            </a:br>
            <a:r>
              <a:rPr lang="ru-RU" dirty="0" smtClean="0"/>
              <a:t>для обработки в </a:t>
            </a:r>
            <a:r>
              <a:rPr lang="en-US" dirty="0" smtClean="0"/>
              <a:t>Callback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20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info </a:t>
            </a:r>
            <a:r>
              <a:rPr lang="en-US" sz="1400" dirty="0" err="1"/>
              <a:t>globals</a:t>
            </a:r>
            <a:r>
              <a:rPr lang="en-US" sz="1400" dirty="0"/>
              <a:t> </a:t>
            </a:r>
            <a:r>
              <a:rPr lang="en-US" sz="1400" dirty="0" smtClean="0"/>
              <a:t>*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/>
              <a:t>info class </a:t>
            </a:r>
            <a:r>
              <a:rPr lang="en-US" sz="1400" dirty="0" smtClean="0"/>
              <a:t>*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err="1"/>
              <a:t>foreach</a:t>
            </a:r>
            <a:r>
              <a:rPr lang="en-US" sz="1400" dirty="0"/>
              <a:t> </a:t>
            </a:r>
            <a:r>
              <a:rPr lang="en-US" sz="1400" dirty="0" smtClean="0"/>
              <a:t>{</a:t>
            </a:r>
            <a:r>
              <a:rPr lang="en-US" sz="1400" dirty="0" err="1" smtClean="0"/>
              <a:t>mbr</a:t>
            </a:r>
            <a:r>
              <a:rPr lang="en-US" sz="1400" dirty="0"/>
              <a:t>} [</a:t>
            </a:r>
            <a:r>
              <a:rPr lang="en-US" sz="1400" dirty="0" err="1"/>
              <a:t>lsort</a:t>
            </a:r>
            <a:r>
              <a:rPr lang="en-US" sz="1400" dirty="0"/>
              <a:t> [info </a:t>
            </a:r>
            <a:r>
              <a:rPr lang="en-US" sz="1400" dirty="0" err="1"/>
              <a:t>vars</a:t>
            </a:r>
            <a:r>
              <a:rPr lang="en-US" sz="1400" dirty="0"/>
              <a:t> *]] {puts $</a:t>
            </a:r>
            <a:r>
              <a:rPr lang="en-US" sz="1400" dirty="0" err="1"/>
              <a:t>mbr</a:t>
            </a:r>
            <a:r>
              <a:rPr lang="en-US" sz="1400" dirty="0" smtClean="0"/>
              <a:t>}</a:t>
            </a:r>
            <a:r>
              <a:rPr lang="ru-RU" sz="1400" dirty="0" smtClean="0"/>
              <a:t>	- распечатать список переменных по алфавиту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Просмотр доступных функций и переменных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62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Добавить свои приложения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en-US" dirty="0" smtClean="0"/>
              <a:t>DRC-</a:t>
            </a:r>
            <a:r>
              <a:rPr lang="ru-RU" dirty="0" smtClean="0"/>
              <a:t>проверок</a:t>
            </a:r>
          </a:p>
          <a:p>
            <a:r>
              <a:rPr lang="ru-RU" dirty="0" smtClean="0"/>
              <a:t>Примеры в дистрибутиве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Висящие провода</a:t>
            </a:r>
          </a:p>
          <a:p>
            <a:pPr lvl="1"/>
            <a:r>
              <a:rPr lang="ru-RU" dirty="0" smtClean="0"/>
              <a:t>Несоответствие </a:t>
            </a:r>
            <a:r>
              <a:rPr lang="ru-RU" dirty="0" err="1" smtClean="0"/>
              <a:t>пинов</a:t>
            </a:r>
            <a:r>
              <a:rPr lang="ru-RU" dirty="0" smtClean="0"/>
              <a:t> компонента</a:t>
            </a:r>
          </a:p>
          <a:p>
            <a:pPr lvl="1"/>
            <a:r>
              <a:rPr lang="ru-RU" dirty="0" smtClean="0"/>
              <a:t>Наложение проводов</a:t>
            </a:r>
          </a:p>
          <a:p>
            <a:pPr lvl="1"/>
            <a:r>
              <a:rPr lang="ru-RU" dirty="0" smtClean="0"/>
              <a:t>Несоответствие префикса </a:t>
            </a:r>
            <a:r>
              <a:rPr lang="en-US" dirty="0" err="1" smtClean="0"/>
              <a:t>refdes</a:t>
            </a:r>
            <a:endParaRPr lang="en-US" dirty="0" smtClean="0"/>
          </a:p>
          <a:p>
            <a:pPr lvl="1"/>
            <a:r>
              <a:rPr lang="ru-RU" dirty="0" smtClean="0"/>
              <a:t>Несоответствие порта и </a:t>
            </a:r>
            <a:r>
              <a:rPr lang="ru-RU" dirty="0" err="1" smtClean="0"/>
              <a:t>пина</a:t>
            </a:r>
            <a:endParaRPr lang="ru-RU" dirty="0" smtClean="0"/>
          </a:p>
          <a:p>
            <a:pPr lvl="1"/>
            <a:r>
              <a:rPr lang="ru-RU" dirty="0" smtClean="0"/>
              <a:t>Закороченный пассивный компонент</a:t>
            </a:r>
          </a:p>
          <a:p>
            <a:pPr lvl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Что можно еще делать с помощью </a:t>
            </a:r>
            <a:r>
              <a:rPr lang="en-US" dirty="0" smtClean="0"/>
              <a:t>TCL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105" y="1188720"/>
            <a:ext cx="3207082" cy="2849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55161"/>
          <a:stretch/>
        </p:blipFill>
        <p:spPr>
          <a:xfrm>
            <a:off x="704936" y="4354681"/>
            <a:ext cx="6797671" cy="21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8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Можно добавить</a:t>
            </a:r>
            <a:br>
              <a:rPr lang="ru-RU" dirty="0" smtClean="0"/>
            </a:br>
            <a:r>
              <a:rPr lang="ru-RU" dirty="0" smtClean="0"/>
              <a:t>свои варианты</a:t>
            </a:r>
            <a:br>
              <a:rPr lang="ru-RU" dirty="0" smtClean="0"/>
            </a:br>
            <a:r>
              <a:rPr lang="ru-RU" dirty="0" smtClean="0"/>
              <a:t>всплывающих</a:t>
            </a:r>
            <a:br>
              <a:rPr lang="ru-RU" dirty="0" smtClean="0"/>
            </a:br>
            <a:r>
              <a:rPr lang="ru-RU" dirty="0" smtClean="0"/>
              <a:t>подсказок</a:t>
            </a:r>
          </a:p>
          <a:p>
            <a:endParaRPr lang="ru-RU" dirty="0"/>
          </a:p>
          <a:p>
            <a:r>
              <a:rPr lang="ru-RU" dirty="0" smtClean="0"/>
              <a:t>Можно даже сделать</a:t>
            </a:r>
            <a:br>
              <a:rPr lang="ru-RU" dirty="0" smtClean="0"/>
            </a:br>
            <a:r>
              <a:rPr lang="ru-RU" dirty="0" smtClean="0"/>
              <a:t>всплывающую</a:t>
            </a:r>
            <a:br>
              <a:rPr lang="ru-RU" dirty="0" smtClean="0"/>
            </a:br>
            <a:r>
              <a:rPr lang="ru-RU" dirty="0" smtClean="0"/>
              <a:t>подсказку в виде</a:t>
            </a:r>
            <a:br>
              <a:rPr lang="ru-RU" dirty="0" smtClean="0"/>
            </a:br>
            <a:r>
              <a:rPr lang="ru-RU" dirty="0" smtClean="0"/>
              <a:t>графики</a:t>
            </a:r>
            <a:br>
              <a:rPr lang="ru-RU" dirty="0" smtClean="0"/>
            </a:br>
            <a:r>
              <a:rPr lang="ru-RU" dirty="0" smtClean="0"/>
              <a:t>(например – </a:t>
            </a:r>
            <a:br>
              <a:rPr lang="ru-RU" dirty="0" smtClean="0"/>
            </a:br>
            <a:r>
              <a:rPr lang="ru-RU" dirty="0" smtClean="0"/>
              <a:t>раскрыть</a:t>
            </a:r>
            <a:br>
              <a:rPr lang="ru-RU" dirty="0" smtClean="0"/>
            </a:br>
            <a:r>
              <a:rPr lang="ru-RU" dirty="0" smtClean="0"/>
              <a:t>иерархический</a:t>
            </a:r>
            <a:br>
              <a:rPr lang="ru-RU" dirty="0" smtClean="0"/>
            </a:br>
            <a:r>
              <a:rPr lang="ru-RU" dirty="0" smtClean="0"/>
              <a:t>блок)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Настройка </a:t>
            </a:r>
            <a:r>
              <a:rPr lang="en-US" dirty="0" smtClean="0"/>
              <a:t>tooltips </a:t>
            </a:r>
            <a:r>
              <a:rPr lang="ru-RU" dirty="0" smtClean="0"/>
              <a:t>с помощью </a:t>
            </a:r>
            <a:r>
              <a:rPr lang="en-US" dirty="0" smtClean="0"/>
              <a:t>TCL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304" y="1188720"/>
            <a:ext cx="4683376" cy="1571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805" y="3218773"/>
            <a:ext cx="4579875" cy="26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75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582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Стандартный набор команд и функций</a:t>
            </a:r>
            <a:r>
              <a:rPr lang="en-US" dirty="0" smtClean="0"/>
              <a:t> </a:t>
            </a:r>
            <a:r>
              <a:rPr lang="ru-RU" dirty="0" smtClean="0"/>
              <a:t>языка </a:t>
            </a:r>
            <a:r>
              <a:rPr lang="en-US" dirty="0" smtClean="0"/>
              <a:t>TCL</a:t>
            </a:r>
          </a:p>
          <a:p>
            <a:r>
              <a:rPr lang="ru-RU" dirty="0" smtClean="0"/>
              <a:t>Команды для работы с базой данных </a:t>
            </a:r>
            <a:r>
              <a:rPr lang="en-US" dirty="0" smtClean="0"/>
              <a:t>Capture</a:t>
            </a:r>
          </a:p>
          <a:p>
            <a:r>
              <a:rPr lang="ru-RU" dirty="0" smtClean="0"/>
              <a:t>Команды пользовательских действий</a:t>
            </a:r>
            <a:r>
              <a:rPr lang="en-US" dirty="0" smtClean="0"/>
              <a:t> </a:t>
            </a:r>
            <a:r>
              <a:rPr lang="ru-RU" dirty="0" smtClean="0"/>
              <a:t>в окне </a:t>
            </a:r>
            <a:r>
              <a:rPr lang="en-US" dirty="0" smtClean="0"/>
              <a:t>Capture</a:t>
            </a:r>
            <a:endParaRPr lang="ru-RU" dirty="0" smtClean="0"/>
          </a:p>
          <a:p>
            <a:r>
              <a:rPr lang="ru-RU" dirty="0" smtClean="0"/>
              <a:t>Интеграция с внешними приложениями, </a:t>
            </a:r>
            <a:r>
              <a:rPr lang="en-US" dirty="0" smtClean="0"/>
              <a:t>MFC, JSON</a:t>
            </a:r>
          </a:p>
          <a:p>
            <a:r>
              <a:rPr lang="en-US" dirty="0"/>
              <a:t>Capture TCL Communication Server-Client </a:t>
            </a:r>
            <a:endParaRPr lang="en-US" dirty="0" smtClean="0"/>
          </a:p>
          <a:p>
            <a:r>
              <a:rPr lang="ru-RU" dirty="0" smtClean="0"/>
              <a:t>Возможность реакции на события</a:t>
            </a:r>
          </a:p>
          <a:p>
            <a:r>
              <a:rPr lang="ru-RU" dirty="0" smtClean="0"/>
              <a:t>Контекстное меню для обработки выделенных объектов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Что предоставляет </a:t>
            </a:r>
            <a:r>
              <a:rPr lang="en-US" dirty="0" smtClean="0"/>
              <a:t>TCL</a:t>
            </a:r>
            <a:r>
              <a:rPr lang="ru-RU" dirty="0" smtClean="0"/>
              <a:t> программисту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462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Интеграция </a:t>
            </a:r>
            <a:r>
              <a:rPr lang="en-US" dirty="0" smtClean="0"/>
              <a:t>TCL </a:t>
            </a:r>
            <a:r>
              <a:rPr lang="ru-RU" dirty="0" smtClean="0"/>
              <a:t>в САПР </a:t>
            </a:r>
            <a:r>
              <a:rPr lang="en-US" dirty="0" smtClean="0"/>
              <a:t>Capture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179"/>
            <a:ext cx="9144000" cy="52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4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Получить настройки путей к файлам </a:t>
            </a:r>
            <a:r>
              <a:rPr lang="en-US" dirty="0" smtClean="0"/>
              <a:t>Cadence</a:t>
            </a:r>
          </a:p>
          <a:p>
            <a:r>
              <a:rPr lang="ru-RU" dirty="0" smtClean="0"/>
              <a:t>Работать с файлами </a:t>
            </a:r>
            <a:r>
              <a:rPr lang="en-US" dirty="0" err="1" smtClean="0"/>
              <a:t>ini</a:t>
            </a:r>
            <a:endParaRPr lang="ru-RU" dirty="0" smtClean="0"/>
          </a:p>
          <a:p>
            <a:r>
              <a:rPr lang="ru-RU" dirty="0" smtClean="0"/>
              <a:t>Работать с библиотеками </a:t>
            </a:r>
            <a:r>
              <a:rPr lang="en-US" dirty="0" smtClean="0"/>
              <a:t>OLB </a:t>
            </a:r>
            <a:r>
              <a:rPr lang="ru-RU" dirty="0" smtClean="0"/>
              <a:t>или проектами </a:t>
            </a:r>
            <a:r>
              <a:rPr lang="en-US" dirty="0" smtClean="0"/>
              <a:t>DSN</a:t>
            </a:r>
          </a:p>
          <a:p>
            <a:r>
              <a:rPr lang="ru-RU" dirty="0" smtClean="0"/>
              <a:t>Корректировать страницу схемы</a:t>
            </a:r>
          </a:p>
          <a:p>
            <a:r>
              <a:rPr lang="ru-RU" dirty="0" smtClean="0"/>
              <a:t>Искать и модифицировать свойства объектов</a:t>
            </a:r>
          </a:p>
          <a:p>
            <a:r>
              <a:rPr lang="ru-RU" dirty="0" smtClean="0"/>
              <a:t>Создавать проекты, объекты в них, удалять и изменять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Что можно делать с помощью </a:t>
            </a:r>
            <a:r>
              <a:rPr lang="en-US" dirty="0" smtClean="0"/>
              <a:t>TCL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898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Подробнее в </a:t>
            </a:r>
            <a:r>
              <a:rPr lang="en-US" dirty="0"/>
              <a:t>OrCAD_Capture_TclTk_Extensions.pdf</a:t>
            </a:r>
            <a:endParaRPr lang="ru-RU" dirty="0" smtClean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База проекта </a:t>
            </a:r>
            <a:r>
              <a:rPr lang="en-US" dirty="0" smtClean="0"/>
              <a:t>DSN </a:t>
            </a:r>
            <a:r>
              <a:rPr lang="ru-RU" dirty="0" smtClean="0"/>
              <a:t>содержит объекты схемы, каждый объект является членом того или иного класса </a:t>
            </a:r>
            <a:r>
              <a:rPr lang="en-US" b="1" dirty="0" err="1" smtClean="0"/>
              <a:t>Dbo</a:t>
            </a:r>
            <a:r>
              <a:rPr lang="en-US" b="1" dirty="0" smtClean="0"/>
              <a:t>*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Модель базы определяет иерархию объектов</a:t>
            </a:r>
            <a:r>
              <a:rPr lang="en-US" dirty="0" smtClean="0"/>
              <a:t> </a:t>
            </a:r>
            <a:r>
              <a:rPr lang="ru-RU" dirty="0" smtClean="0"/>
              <a:t>и классов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ru-RU" dirty="0" smtClean="0"/>
              <a:t>Главный объект в иерархии всегда – </a:t>
            </a:r>
            <a:r>
              <a:rPr lang="ru-RU" u="sng" dirty="0" smtClean="0"/>
              <a:t>текущая сессия</a:t>
            </a:r>
            <a:r>
              <a:rPr lang="en-US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 </a:t>
            </a:r>
            <a:r>
              <a:rPr lang="en-US" b="1" i="1" dirty="0" err="1" smtClean="0"/>
              <a:t>DboSession</a:t>
            </a:r>
            <a:r>
              <a:rPr lang="en-US" i="1" dirty="0" smtClean="0"/>
              <a:t> </a:t>
            </a:r>
            <a:r>
              <a:rPr lang="ru-RU" dirty="0" smtClean="0"/>
              <a:t>для объекта</a:t>
            </a:r>
            <a:r>
              <a:rPr lang="en-US" dirty="0" smtClean="0"/>
              <a:t> </a:t>
            </a:r>
            <a:r>
              <a:rPr lang="en-US" b="1" i="1" dirty="0" smtClean="0"/>
              <a:t>Session</a:t>
            </a:r>
            <a:r>
              <a:rPr lang="en-US" dirty="0" smtClean="0"/>
              <a:t>. </a:t>
            </a:r>
            <a:r>
              <a:rPr lang="ru-RU" dirty="0" smtClean="0"/>
              <a:t>Каждый объект </a:t>
            </a:r>
            <a:r>
              <a:rPr lang="en-US" i="1" dirty="0" smtClean="0"/>
              <a:t>Session </a:t>
            </a:r>
            <a:r>
              <a:rPr lang="ru-RU" dirty="0" smtClean="0"/>
              <a:t>может содержать объекты </a:t>
            </a:r>
            <a:r>
              <a:rPr lang="en-US" b="1" dirty="0" smtClean="0"/>
              <a:t>Design</a:t>
            </a:r>
            <a:r>
              <a:rPr lang="en-US" dirty="0" smtClean="0"/>
              <a:t> </a:t>
            </a:r>
            <a:r>
              <a:rPr lang="ru-RU" dirty="0" smtClean="0"/>
              <a:t>класса </a:t>
            </a:r>
            <a:r>
              <a:rPr lang="en-US" b="1" i="1" dirty="0" err="1" smtClean="0"/>
              <a:t>DboDesign</a:t>
            </a:r>
            <a:r>
              <a:rPr lang="en-US" dirty="0" smtClean="0"/>
              <a:t>, </a:t>
            </a:r>
            <a:r>
              <a:rPr lang="ru-RU" dirty="0" smtClean="0"/>
              <a:t>которые могут содержать объекты </a:t>
            </a:r>
            <a:r>
              <a:rPr lang="en-US" b="1" i="1" dirty="0" smtClean="0"/>
              <a:t>Schematic</a:t>
            </a:r>
            <a:r>
              <a:rPr lang="en-US" i="1" dirty="0" smtClean="0"/>
              <a:t> </a:t>
            </a:r>
            <a:r>
              <a:rPr lang="ru-RU" dirty="0" smtClean="0"/>
              <a:t>класса </a:t>
            </a:r>
            <a:r>
              <a:rPr lang="en-US" b="1" i="1" dirty="0" err="1" smtClean="0"/>
              <a:t>DboSchematic</a:t>
            </a:r>
            <a:r>
              <a:rPr lang="en-US" dirty="0"/>
              <a:t>. </a:t>
            </a:r>
            <a:r>
              <a:rPr lang="ru-RU" dirty="0" smtClean="0"/>
              <a:t>Объекты </a:t>
            </a:r>
            <a:r>
              <a:rPr lang="en-US" b="1" i="1" dirty="0" smtClean="0"/>
              <a:t>Schematic </a:t>
            </a:r>
            <a:r>
              <a:rPr lang="ru-RU" dirty="0" smtClean="0"/>
              <a:t>содержат объекты </a:t>
            </a:r>
            <a:r>
              <a:rPr lang="en-US" b="1" dirty="0" smtClean="0"/>
              <a:t>Page</a:t>
            </a:r>
            <a:r>
              <a:rPr lang="en-US" dirty="0" smtClean="0"/>
              <a:t> </a:t>
            </a:r>
            <a:r>
              <a:rPr lang="ru-RU" dirty="0" smtClean="0"/>
              <a:t>класса </a:t>
            </a:r>
            <a:r>
              <a:rPr lang="en-US" b="1" i="1" dirty="0" err="1" smtClean="0"/>
              <a:t>DboPage</a:t>
            </a:r>
            <a:r>
              <a:rPr lang="en-US" dirty="0"/>
              <a:t>. </a:t>
            </a:r>
            <a:endParaRPr lang="ru-RU" dirty="0" smtClean="0"/>
          </a:p>
          <a:p>
            <a:pPr lvl="1"/>
            <a:r>
              <a:rPr lang="ru-RU" dirty="0" smtClean="0"/>
              <a:t>Также</a:t>
            </a:r>
            <a:r>
              <a:rPr lang="en-US" dirty="0" smtClean="0"/>
              <a:t> </a:t>
            </a:r>
            <a:r>
              <a:rPr lang="en-US" b="1" dirty="0"/>
              <a:t>Session</a:t>
            </a:r>
            <a:r>
              <a:rPr lang="en-US" dirty="0"/>
              <a:t> </a:t>
            </a:r>
            <a:r>
              <a:rPr lang="ru-RU" dirty="0" smtClean="0"/>
              <a:t>может содержать объекты </a:t>
            </a:r>
            <a:r>
              <a:rPr lang="en-US" b="1" dirty="0" smtClean="0"/>
              <a:t>Library</a:t>
            </a:r>
            <a:r>
              <a:rPr lang="en-US" dirty="0" smtClean="0"/>
              <a:t> </a:t>
            </a:r>
            <a:r>
              <a:rPr lang="ru-RU" dirty="0" smtClean="0"/>
              <a:t>(класс </a:t>
            </a:r>
            <a:r>
              <a:rPr lang="en-US" i="1" dirty="0" err="1" smtClean="0"/>
              <a:t>DboLib</a:t>
            </a:r>
            <a:r>
              <a:rPr lang="ru-RU" i="1" dirty="0" smtClean="0"/>
              <a:t>)</a:t>
            </a:r>
            <a:r>
              <a:rPr lang="ru-RU" dirty="0" smtClean="0"/>
              <a:t>, а те – один или несколько</a:t>
            </a:r>
            <a:r>
              <a:rPr lang="en-US" dirty="0" smtClean="0"/>
              <a:t> </a:t>
            </a:r>
            <a:r>
              <a:rPr lang="en-US" b="1" dirty="0" smtClean="0"/>
              <a:t>Package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DboPackage</a:t>
            </a:r>
            <a:r>
              <a:rPr lang="en-US" dirty="0" smtClean="0"/>
              <a:t>), </a:t>
            </a:r>
            <a:r>
              <a:rPr lang="ru-RU" dirty="0" smtClean="0"/>
              <a:t>которые в свою очередь содержат один или несколько объектов </a:t>
            </a:r>
            <a:r>
              <a:rPr lang="en-US" b="1" dirty="0" smtClean="0"/>
              <a:t>Cell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DboCell</a:t>
            </a:r>
            <a:r>
              <a:rPr lang="en-US" dirty="0" smtClean="0"/>
              <a:t>). </a:t>
            </a:r>
            <a:r>
              <a:rPr lang="en-US" dirty="0"/>
              <a:t>Cell </a:t>
            </a:r>
            <a:r>
              <a:rPr lang="ru-RU" dirty="0" smtClean="0"/>
              <a:t>содержит один или несколько объектов </a:t>
            </a:r>
            <a:r>
              <a:rPr lang="en-US" b="1" dirty="0" smtClean="0"/>
              <a:t>Part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DboPart</a:t>
            </a:r>
            <a:r>
              <a:rPr lang="en-US" dirty="0" smtClean="0"/>
              <a:t>). </a:t>
            </a:r>
            <a:endParaRPr lang="ru-RU" dirty="0" smtClean="0"/>
          </a:p>
          <a:p>
            <a:pPr lvl="1"/>
            <a:r>
              <a:rPr lang="ru-RU" dirty="0" smtClean="0"/>
              <a:t>Чтобы написать корректную программу, надо знать модель базы, то есть иерархию объектов и классов (см. </a:t>
            </a:r>
            <a:r>
              <a:rPr lang="ru-RU" dirty="0" err="1" smtClean="0"/>
              <a:t>след.страницу</a:t>
            </a:r>
            <a:r>
              <a:rPr lang="ru-RU" dirty="0" smtClean="0"/>
              <a:t>)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Какова структура данных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938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" y="837822"/>
            <a:ext cx="5836769" cy="6027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Иерархия объектов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270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Иерархия объектов библиотеки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" y="731520"/>
            <a:ext cx="4902763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9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ence_4x3_Internal_Confidential_Template_12.17.2013">
  <a:themeElements>
    <a:clrScheme name="Cadence Corporate Template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999999"/>
      </a:accent1>
      <a:accent2>
        <a:srgbClr val="6A6A6A"/>
      </a:accent2>
      <a:accent3>
        <a:srgbClr val="E31837"/>
      </a:accent3>
      <a:accent4>
        <a:srgbClr val="31A7DF"/>
      </a:accent4>
      <a:accent5>
        <a:srgbClr val="09698D"/>
      </a:accent5>
      <a:accent6>
        <a:srgbClr val="87A836"/>
      </a:accent6>
      <a:hlink>
        <a:srgbClr val="099E9C"/>
      </a:hlink>
      <a:folHlink>
        <a:srgbClr val="999999"/>
      </a:folHlink>
    </a:clrScheme>
    <a:fontScheme name="Cadence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>
          <a:defRPr dirty="0">
            <a:solidFill>
              <a:schemeClr val="tx1"/>
            </a:solidFill>
            <a:latin typeface="Arial" charset="0"/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D64F802-6380-4C44-A28F-CD0215FA9C9F}" vid="{37674957-F899-4335-B0BA-6A714C2B60C9}"/>
    </a:ext>
  </a:extLst>
</a:theme>
</file>

<file path=ppt/theme/theme2.xml><?xml version="1.0" encoding="utf-8"?>
<a:theme xmlns:a="http://schemas.openxmlformats.org/drawingml/2006/main" name="Office Theme">
  <a:themeElements>
    <a:clrScheme name="Cadence 2011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E31837"/>
      </a:accent1>
      <a:accent2>
        <a:srgbClr val="333333"/>
      </a:accent2>
      <a:accent3>
        <a:srgbClr val="CCCCCC"/>
      </a:accent3>
      <a:accent4>
        <a:srgbClr val="31A7DF"/>
      </a:accent4>
      <a:accent5>
        <a:srgbClr val="828F8D"/>
      </a:accent5>
      <a:accent6>
        <a:srgbClr val="09698D"/>
      </a:accent6>
      <a:hlink>
        <a:srgbClr val="E31837"/>
      </a:hlink>
      <a:folHlink>
        <a:srgbClr val="333333"/>
      </a:folHlink>
    </a:clrScheme>
    <a:fontScheme name="Cadenc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adence 2011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E31837"/>
      </a:accent1>
      <a:accent2>
        <a:srgbClr val="333333"/>
      </a:accent2>
      <a:accent3>
        <a:srgbClr val="CCCCCC"/>
      </a:accent3>
      <a:accent4>
        <a:srgbClr val="31A7DF"/>
      </a:accent4>
      <a:accent5>
        <a:srgbClr val="828F8D"/>
      </a:accent5>
      <a:accent6>
        <a:srgbClr val="09698D"/>
      </a:accent6>
      <a:hlink>
        <a:srgbClr val="E31837"/>
      </a:hlink>
      <a:folHlink>
        <a:srgbClr val="333333"/>
      </a:folHlink>
    </a:clrScheme>
    <a:fontScheme name="Cadenc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Cadence_4x3_NonConfidential_Template_2015_v03</Template>
  <TotalTime>0</TotalTime>
  <Words>4339</Words>
  <Application>Microsoft Office PowerPoint</Application>
  <PresentationFormat>Экран (4:3)</PresentationFormat>
  <Paragraphs>463</Paragraphs>
  <Slides>39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Wingdings</vt:lpstr>
      <vt:lpstr>Cadence_4x3_Internal_Confidential_Template_12.17.2013</vt:lpstr>
      <vt:lpstr>Написание программ на TCL для OrCAD Capture</vt:lpstr>
      <vt:lpstr>Полезные контакты и ссылки по TCL</vt:lpstr>
      <vt:lpstr>Как включить доступ к TCL в командной строке</vt:lpstr>
      <vt:lpstr>Что предоставляет TCL программисту</vt:lpstr>
      <vt:lpstr>Интеграция TCL в САПР Capture</vt:lpstr>
      <vt:lpstr>Что можно делать с помощью TCL</vt:lpstr>
      <vt:lpstr>Какова структура данных проекта</vt:lpstr>
      <vt:lpstr>Иерархия объектов проекта</vt:lpstr>
      <vt:lpstr>Иерархия объектов библиотеки</vt:lpstr>
      <vt:lpstr>Классы базы данных Capture</vt:lpstr>
      <vt:lpstr>Иерархия классов Capture</vt:lpstr>
      <vt:lpstr>Функции работы с классами (Методы)</vt:lpstr>
      <vt:lpstr>Объекты - Контейнеры и Итераторы</vt:lpstr>
      <vt:lpstr>Иерархия классов и объектов “contains” – иерархия объектов, IsA – иерархия классов</vt:lpstr>
      <vt:lpstr>Конвертация строк и чисел</vt:lpstr>
      <vt:lpstr>Типовые операции с БД</vt:lpstr>
      <vt:lpstr>Обработать все открытые дизайны в сессии</vt:lpstr>
      <vt:lpstr>Типовые операции с БД</vt:lpstr>
      <vt:lpstr>Типовые операции с БД</vt:lpstr>
      <vt:lpstr>Типовые операции с БД</vt:lpstr>
      <vt:lpstr>Типовые операции с БД</vt:lpstr>
      <vt:lpstr>Типовые операции с БД</vt:lpstr>
      <vt:lpstr>Обработать всю графику страницы</vt:lpstr>
      <vt:lpstr>Обработать все пины компонента</vt:lpstr>
      <vt:lpstr>Обработать все польз.свойства объекта</vt:lpstr>
      <vt:lpstr>Обработать все отображаемые свойства объекта</vt:lpstr>
      <vt:lpstr>Распечатать на экране информацию обо всех выбранных объектах</vt:lpstr>
      <vt:lpstr>Как среагировать на действия пользователя: TCL Callbacks в Capture</vt:lpstr>
      <vt:lpstr>Как среагировать на действия пользователя: TCL Callbacks в Capture</vt:lpstr>
      <vt:lpstr>Как среагировать на действия пользователя: события для вызова TCL Callbacks в Capture</vt:lpstr>
      <vt:lpstr>Возможные callback</vt:lpstr>
      <vt:lpstr>Принцип регистрации Callback и дальнейшей работы</vt:lpstr>
      <vt:lpstr>Пример реакции на операцию в Capture. Индикация последних координат клика мыши.</vt:lpstr>
      <vt:lpstr>Возможные действия пользователя, для обработки в Callback</vt:lpstr>
      <vt:lpstr>Возможные действия пользователя, для обработки в Callback</vt:lpstr>
      <vt:lpstr>Просмотр доступных функций и переменных</vt:lpstr>
      <vt:lpstr>Что можно еще делать с помощью TCL</vt:lpstr>
      <vt:lpstr>Настройка tooltips с помощью TCL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Confidential, Cadence Internal</cp:keywords>
  <dc:description>These materials are Cadence Confidential and are for internal use only. They may not be distributed, in whole or in part, outside of Cadence.</dc:description>
  <cp:lastModifiedBy/>
  <cp:revision>1</cp:revision>
  <dcterms:created xsi:type="dcterms:W3CDTF">2015-09-29T13:27:06Z</dcterms:created>
  <dcterms:modified xsi:type="dcterms:W3CDTF">2018-12-30T19:57:05Z</dcterms:modified>
</cp:coreProperties>
</file>