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</p:sldMasterIdLst>
  <p:notesMasterIdLst>
    <p:notesMasterId r:id="rId71"/>
  </p:notesMasterIdLst>
  <p:handoutMasterIdLst>
    <p:handoutMasterId r:id="rId72"/>
  </p:handoutMasterIdLst>
  <p:sldIdLst>
    <p:sldId id="256" r:id="rId5"/>
    <p:sldId id="288" r:id="rId6"/>
    <p:sldId id="286" r:id="rId7"/>
    <p:sldId id="353" r:id="rId8"/>
    <p:sldId id="320" r:id="rId9"/>
    <p:sldId id="290" r:id="rId10"/>
    <p:sldId id="287" r:id="rId11"/>
    <p:sldId id="363" r:id="rId12"/>
    <p:sldId id="346" r:id="rId13"/>
    <p:sldId id="289" r:id="rId14"/>
    <p:sldId id="338" r:id="rId15"/>
    <p:sldId id="354" r:id="rId16"/>
    <p:sldId id="355" r:id="rId17"/>
    <p:sldId id="356" r:id="rId18"/>
    <p:sldId id="357" r:id="rId19"/>
    <p:sldId id="358" r:id="rId20"/>
    <p:sldId id="278" r:id="rId21"/>
    <p:sldId id="340" r:id="rId22"/>
    <p:sldId id="339" r:id="rId23"/>
    <p:sldId id="294" r:id="rId24"/>
    <p:sldId id="295" r:id="rId25"/>
    <p:sldId id="341" r:id="rId26"/>
    <p:sldId id="342" r:id="rId27"/>
    <p:sldId id="292" r:id="rId28"/>
    <p:sldId id="296" r:id="rId29"/>
    <p:sldId id="297" r:id="rId30"/>
    <p:sldId id="344" r:id="rId31"/>
    <p:sldId id="293" r:id="rId32"/>
    <p:sldId id="347" r:id="rId33"/>
    <p:sldId id="259" r:id="rId34"/>
    <p:sldId id="312" r:id="rId35"/>
    <p:sldId id="359" r:id="rId36"/>
    <p:sldId id="321" r:id="rId37"/>
    <p:sldId id="317" r:id="rId38"/>
    <p:sldId id="300" r:id="rId39"/>
    <p:sldId id="301" r:id="rId40"/>
    <p:sldId id="302" r:id="rId41"/>
    <p:sldId id="304" r:id="rId42"/>
    <p:sldId id="307" r:id="rId43"/>
    <p:sldId id="306" r:id="rId44"/>
    <p:sldId id="308" r:id="rId45"/>
    <p:sldId id="345" r:id="rId46"/>
    <p:sldId id="348" r:id="rId47"/>
    <p:sldId id="322" r:id="rId48"/>
    <p:sldId id="323" r:id="rId49"/>
    <p:sldId id="299" r:id="rId50"/>
    <p:sldId id="324" r:id="rId51"/>
    <p:sldId id="325" r:id="rId52"/>
    <p:sldId id="326" r:id="rId53"/>
    <p:sldId id="327" r:id="rId54"/>
    <p:sldId id="328" r:id="rId55"/>
    <p:sldId id="273" r:id="rId56"/>
    <p:sldId id="330" r:id="rId57"/>
    <p:sldId id="360" r:id="rId58"/>
    <p:sldId id="361" r:id="rId59"/>
    <p:sldId id="331" r:id="rId60"/>
    <p:sldId id="332" r:id="rId61"/>
    <p:sldId id="333" r:id="rId62"/>
    <p:sldId id="335" r:id="rId63"/>
    <p:sldId id="352" r:id="rId64"/>
    <p:sldId id="279" r:id="rId65"/>
    <p:sldId id="280" r:id="rId66"/>
    <p:sldId id="282" r:id="rId67"/>
    <p:sldId id="281" r:id="rId68"/>
    <p:sldId id="266" r:id="rId69"/>
    <p:sldId id="258" r:id="rId70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81243" autoAdjust="0"/>
  </p:normalViewPr>
  <p:slideViewPr>
    <p:cSldViewPr snapToGrid="0" showGuides="1">
      <p:cViewPr varScale="1">
        <p:scale>
          <a:sx n="91" d="100"/>
          <a:sy n="91" d="100"/>
        </p:scale>
        <p:origin x="11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322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FD32C3-BF82-4A4D-9DD6-FB3D0F427F92}" type="doc">
      <dgm:prSet loTypeId="urn:microsoft.com/office/officeart/2005/8/layout/pyramid4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D974CE-9396-4503-8AEE-FBF151CBD819}">
      <dgm:prSet phldrT="[Text]"/>
      <dgm:spPr/>
      <dgm:t>
        <a:bodyPr/>
        <a:lstStyle/>
        <a:p>
          <a:r>
            <a:rPr lang="en-US" dirty="0" smtClean="0"/>
            <a:t>ILINIT File</a:t>
          </a:r>
          <a:endParaRPr lang="en-US" dirty="0"/>
        </a:p>
      </dgm:t>
    </dgm:pt>
    <dgm:pt modelId="{7C0B37F2-09DF-4312-8A31-2356104F76BB}" type="parTrans" cxnId="{33D57FEB-4EA3-463F-B76B-289410C50547}">
      <dgm:prSet/>
      <dgm:spPr/>
      <dgm:t>
        <a:bodyPr/>
        <a:lstStyle/>
        <a:p>
          <a:endParaRPr lang="en-US"/>
        </a:p>
      </dgm:t>
    </dgm:pt>
    <dgm:pt modelId="{3686358F-A95B-4F48-B036-9B451722FFF8}" type="sibTrans" cxnId="{33D57FEB-4EA3-463F-B76B-289410C50547}">
      <dgm:prSet/>
      <dgm:spPr/>
      <dgm:t>
        <a:bodyPr/>
        <a:lstStyle/>
        <a:p>
          <a:endParaRPr lang="en-US"/>
        </a:p>
      </dgm:t>
    </dgm:pt>
    <dgm:pt modelId="{18278778-440C-4FFA-AF95-84399ACA75A2}">
      <dgm:prSet phldrT="[Text]"/>
      <dgm:spPr/>
      <dgm:t>
        <a:bodyPr/>
        <a:lstStyle/>
        <a:p>
          <a:r>
            <a:rPr lang="en-US" dirty="0" smtClean="0"/>
            <a:t>FORMS/GUI</a:t>
          </a:r>
          <a:endParaRPr lang="en-US" dirty="0"/>
        </a:p>
      </dgm:t>
    </dgm:pt>
    <dgm:pt modelId="{3B163CFF-B6EB-4757-B1FA-BBE9267F192B}" type="parTrans" cxnId="{6F023E1E-1B11-4499-BC89-89C479FBBC8C}">
      <dgm:prSet/>
      <dgm:spPr/>
      <dgm:t>
        <a:bodyPr/>
        <a:lstStyle/>
        <a:p>
          <a:endParaRPr lang="en-US"/>
        </a:p>
      </dgm:t>
    </dgm:pt>
    <dgm:pt modelId="{22D34849-ABBB-48DB-BF3B-174B52EDBCCB}" type="sibTrans" cxnId="{6F023E1E-1B11-4499-BC89-89C479FBBC8C}">
      <dgm:prSet/>
      <dgm:spPr/>
      <dgm:t>
        <a:bodyPr/>
        <a:lstStyle/>
        <a:p>
          <a:endParaRPr lang="en-US"/>
        </a:p>
      </dgm:t>
    </dgm:pt>
    <dgm:pt modelId="{04A5DCB5-7D89-48B7-B338-50815851E0A3}">
      <dgm:prSet phldrT="[Text]"/>
      <dgm:spPr/>
      <dgm:t>
        <a:bodyPr/>
        <a:lstStyle/>
        <a:p>
          <a:r>
            <a:rPr lang="en-US" dirty="0" smtClean="0"/>
            <a:t>SKILL Language</a:t>
          </a:r>
          <a:endParaRPr lang="en-US" dirty="0"/>
        </a:p>
      </dgm:t>
    </dgm:pt>
    <dgm:pt modelId="{626EEA9F-84FA-4700-B66C-4A4414EBA37B}" type="parTrans" cxnId="{C2CD66A2-2801-4215-B041-5D3C52601E78}">
      <dgm:prSet/>
      <dgm:spPr/>
      <dgm:t>
        <a:bodyPr/>
        <a:lstStyle/>
        <a:p>
          <a:endParaRPr lang="en-US"/>
        </a:p>
      </dgm:t>
    </dgm:pt>
    <dgm:pt modelId="{B7F74E8A-479A-417E-AA6A-4EA9ED9FF68C}" type="sibTrans" cxnId="{C2CD66A2-2801-4215-B041-5D3C52601E78}">
      <dgm:prSet/>
      <dgm:spPr/>
      <dgm:t>
        <a:bodyPr/>
        <a:lstStyle/>
        <a:p>
          <a:endParaRPr lang="en-US"/>
        </a:p>
      </dgm:t>
    </dgm:pt>
    <dgm:pt modelId="{30BC9D18-5CCD-46D2-B56F-8969B2D4D6D7}">
      <dgm:prSet phldrT="[Text]"/>
      <dgm:spPr/>
      <dgm:t>
        <a:bodyPr/>
        <a:lstStyle/>
        <a:p>
          <a:r>
            <a:rPr lang="en-US" dirty="0" smtClean="0"/>
            <a:t>Allegro Database</a:t>
          </a:r>
          <a:endParaRPr lang="en-US" dirty="0"/>
        </a:p>
      </dgm:t>
    </dgm:pt>
    <dgm:pt modelId="{A82B27C0-0E65-4E98-AC2C-92AF3485CAF3}" type="parTrans" cxnId="{5166F02F-54BA-488B-B7AA-6AA9FEC050E6}">
      <dgm:prSet/>
      <dgm:spPr/>
      <dgm:t>
        <a:bodyPr/>
        <a:lstStyle/>
        <a:p>
          <a:endParaRPr lang="en-US"/>
        </a:p>
      </dgm:t>
    </dgm:pt>
    <dgm:pt modelId="{0560922A-8005-48F8-8DD6-4D11FF8E751E}" type="sibTrans" cxnId="{5166F02F-54BA-488B-B7AA-6AA9FEC050E6}">
      <dgm:prSet/>
      <dgm:spPr/>
      <dgm:t>
        <a:bodyPr/>
        <a:lstStyle/>
        <a:p>
          <a:endParaRPr lang="en-US"/>
        </a:p>
      </dgm:t>
    </dgm:pt>
    <dgm:pt modelId="{A702726B-C308-4FE8-8B70-9520CCA415CC}" type="pres">
      <dgm:prSet presAssocID="{2AFD32C3-BF82-4A4D-9DD6-FB3D0F427F92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7D4388-977C-43C7-A9A0-E013FE96EEB9}" type="pres">
      <dgm:prSet presAssocID="{2AFD32C3-BF82-4A4D-9DD6-FB3D0F427F92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BDF2D-DFC1-4D8D-A071-07BA3A38C522}" type="pres">
      <dgm:prSet presAssocID="{2AFD32C3-BF82-4A4D-9DD6-FB3D0F427F92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AABE9C-B482-4F0C-B840-AB1BB3F83761}" type="pres">
      <dgm:prSet presAssocID="{2AFD32C3-BF82-4A4D-9DD6-FB3D0F427F92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85ACB6-4E9B-4077-99F2-AE4B3733F97A}" type="pres">
      <dgm:prSet presAssocID="{2AFD32C3-BF82-4A4D-9DD6-FB3D0F427F92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3D57FEB-4EA3-463F-B76B-289410C50547}" srcId="{2AFD32C3-BF82-4A4D-9DD6-FB3D0F427F92}" destId="{95D974CE-9396-4503-8AEE-FBF151CBD819}" srcOrd="0" destOrd="0" parTransId="{7C0B37F2-09DF-4312-8A31-2356104F76BB}" sibTransId="{3686358F-A95B-4F48-B036-9B451722FFF8}"/>
    <dgm:cxn modelId="{5166F02F-54BA-488B-B7AA-6AA9FEC050E6}" srcId="{2AFD32C3-BF82-4A4D-9DD6-FB3D0F427F92}" destId="{30BC9D18-5CCD-46D2-B56F-8969B2D4D6D7}" srcOrd="3" destOrd="0" parTransId="{A82B27C0-0E65-4E98-AC2C-92AF3485CAF3}" sibTransId="{0560922A-8005-48F8-8DD6-4D11FF8E751E}"/>
    <dgm:cxn modelId="{42A85460-2151-4A21-A52B-EA33EFC8BFAA}" type="presOf" srcId="{04A5DCB5-7D89-48B7-B338-50815851E0A3}" destId="{6CAABE9C-B482-4F0C-B840-AB1BB3F83761}" srcOrd="0" destOrd="0" presId="urn:microsoft.com/office/officeart/2005/8/layout/pyramid4"/>
    <dgm:cxn modelId="{B03631E2-C47D-4AE7-B967-2918907A1FC5}" type="presOf" srcId="{18278778-440C-4FFA-AF95-84399ACA75A2}" destId="{609BDF2D-DFC1-4D8D-A071-07BA3A38C522}" srcOrd="0" destOrd="0" presId="urn:microsoft.com/office/officeart/2005/8/layout/pyramid4"/>
    <dgm:cxn modelId="{17692CF7-B2FC-4AB3-9720-68B6BD8E603C}" type="presOf" srcId="{30BC9D18-5CCD-46D2-B56F-8969B2D4D6D7}" destId="{4785ACB6-4E9B-4077-99F2-AE4B3733F97A}" srcOrd="0" destOrd="0" presId="urn:microsoft.com/office/officeart/2005/8/layout/pyramid4"/>
    <dgm:cxn modelId="{9A074812-06AF-45E4-A525-07FD2FB5D63F}" type="presOf" srcId="{95D974CE-9396-4503-8AEE-FBF151CBD819}" destId="{9D7D4388-977C-43C7-A9A0-E013FE96EEB9}" srcOrd="0" destOrd="0" presId="urn:microsoft.com/office/officeart/2005/8/layout/pyramid4"/>
    <dgm:cxn modelId="{C2CD66A2-2801-4215-B041-5D3C52601E78}" srcId="{2AFD32C3-BF82-4A4D-9DD6-FB3D0F427F92}" destId="{04A5DCB5-7D89-48B7-B338-50815851E0A3}" srcOrd="2" destOrd="0" parTransId="{626EEA9F-84FA-4700-B66C-4A4414EBA37B}" sibTransId="{B7F74E8A-479A-417E-AA6A-4EA9ED9FF68C}"/>
    <dgm:cxn modelId="{6F023E1E-1B11-4499-BC89-89C479FBBC8C}" srcId="{2AFD32C3-BF82-4A4D-9DD6-FB3D0F427F92}" destId="{18278778-440C-4FFA-AF95-84399ACA75A2}" srcOrd="1" destOrd="0" parTransId="{3B163CFF-B6EB-4757-B1FA-BBE9267F192B}" sibTransId="{22D34849-ABBB-48DB-BF3B-174B52EDBCCB}"/>
    <dgm:cxn modelId="{4C98B3EF-8A8D-484C-B8B2-FEB262BF7601}" type="presOf" srcId="{2AFD32C3-BF82-4A4D-9DD6-FB3D0F427F92}" destId="{A702726B-C308-4FE8-8B70-9520CCA415CC}" srcOrd="0" destOrd="0" presId="urn:microsoft.com/office/officeart/2005/8/layout/pyramid4"/>
    <dgm:cxn modelId="{5DE43663-F389-493D-B07C-FB2DDE5055F9}" type="presParOf" srcId="{A702726B-C308-4FE8-8B70-9520CCA415CC}" destId="{9D7D4388-977C-43C7-A9A0-E013FE96EEB9}" srcOrd="0" destOrd="0" presId="urn:microsoft.com/office/officeart/2005/8/layout/pyramid4"/>
    <dgm:cxn modelId="{5960BDDF-BF65-4AFF-8E44-F2FE6334F3CE}" type="presParOf" srcId="{A702726B-C308-4FE8-8B70-9520CCA415CC}" destId="{609BDF2D-DFC1-4D8D-A071-07BA3A38C522}" srcOrd="1" destOrd="0" presId="urn:microsoft.com/office/officeart/2005/8/layout/pyramid4"/>
    <dgm:cxn modelId="{49B68EB8-2D24-4406-8BBB-4117B5D86ECB}" type="presParOf" srcId="{A702726B-C308-4FE8-8B70-9520CCA415CC}" destId="{6CAABE9C-B482-4F0C-B840-AB1BB3F83761}" srcOrd="2" destOrd="0" presId="urn:microsoft.com/office/officeart/2005/8/layout/pyramid4"/>
    <dgm:cxn modelId="{F4979892-1496-430F-92DC-CD8080A5D07B}" type="presParOf" srcId="{A702726B-C308-4FE8-8B70-9520CCA415CC}" destId="{4785ACB6-4E9B-4077-99F2-AE4B3733F97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7D4388-977C-43C7-A9A0-E013FE96EEB9}">
      <dsp:nvSpPr>
        <dsp:cNvPr id="0" name=""/>
        <dsp:cNvSpPr/>
      </dsp:nvSpPr>
      <dsp:spPr>
        <a:xfrm>
          <a:off x="2154189" y="0"/>
          <a:ext cx="2404148" cy="240414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ILINIT File</a:t>
          </a:r>
          <a:endParaRPr lang="en-US" sz="1500" kern="1200" dirty="0"/>
        </a:p>
      </dsp:txBody>
      <dsp:txXfrm>
        <a:off x="2755226" y="1202074"/>
        <a:ext cx="1202074" cy="1202074"/>
      </dsp:txXfrm>
    </dsp:sp>
    <dsp:sp modelId="{609BDF2D-DFC1-4D8D-A071-07BA3A38C522}">
      <dsp:nvSpPr>
        <dsp:cNvPr id="0" name=""/>
        <dsp:cNvSpPr/>
      </dsp:nvSpPr>
      <dsp:spPr>
        <a:xfrm>
          <a:off x="952115" y="2404148"/>
          <a:ext cx="2404148" cy="2404148"/>
        </a:xfrm>
        <a:prstGeom prst="triangle">
          <a:avLst/>
        </a:prstGeom>
        <a:solidFill>
          <a:schemeClr val="accent3">
            <a:hueOff val="-3030534"/>
            <a:satOff val="-2591"/>
            <a:lumOff val="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FORMS/GUI</a:t>
          </a:r>
          <a:endParaRPr lang="en-US" sz="1500" kern="1200" dirty="0"/>
        </a:p>
      </dsp:txBody>
      <dsp:txXfrm>
        <a:off x="1553152" y="3606222"/>
        <a:ext cx="1202074" cy="1202074"/>
      </dsp:txXfrm>
    </dsp:sp>
    <dsp:sp modelId="{6CAABE9C-B482-4F0C-B840-AB1BB3F83761}">
      <dsp:nvSpPr>
        <dsp:cNvPr id="0" name=""/>
        <dsp:cNvSpPr/>
      </dsp:nvSpPr>
      <dsp:spPr>
        <a:xfrm rot="10800000">
          <a:off x="2154189" y="2404148"/>
          <a:ext cx="2404148" cy="2404148"/>
        </a:xfrm>
        <a:prstGeom prst="triangle">
          <a:avLst/>
        </a:prstGeom>
        <a:solidFill>
          <a:schemeClr val="accent3">
            <a:hueOff val="-6061068"/>
            <a:satOff val="-5181"/>
            <a:lumOff val="27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SKILL Language</a:t>
          </a:r>
          <a:endParaRPr lang="en-US" sz="1500" kern="1200" dirty="0"/>
        </a:p>
      </dsp:txBody>
      <dsp:txXfrm rot="10800000">
        <a:off x="2755226" y="2404148"/>
        <a:ext cx="1202074" cy="1202074"/>
      </dsp:txXfrm>
    </dsp:sp>
    <dsp:sp modelId="{4785ACB6-4E9B-4077-99F2-AE4B3733F97A}">
      <dsp:nvSpPr>
        <dsp:cNvPr id="0" name=""/>
        <dsp:cNvSpPr/>
      </dsp:nvSpPr>
      <dsp:spPr>
        <a:xfrm>
          <a:off x="3356263" y="2404148"/>
          <a:ext cx="2404148" cy="2404148"/>
        </a:xfrm>
        <a:prstGeom prst="triangle">
          <a:avLst/>
        </a:prstGeom>
        <a:solidFill>
          <a:schemeClr val="accent3">
            <a:hueOff val="-9091601"/>
            <a:satOff val="-7772"/>
            <a:lumOff val="41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Allegro Database</a:t>
          </a:r>
          <a:endParaRPr lang="en-US" sz="1500" kern="1200" dirty="0"/>
        </a:p>
      </dsp:txBody>
      <dsp:txXfrm>
        <a:off x="3957300" y="3606222"/>
        <a:ext cx="1202074" cy="120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 bwMode="gray">
          <a:xfrm>
            <a:off x="110268" y="9506945"/>
            <a:ext cx="331796" cy="237071"/>
          </a:xfrm>
          <a:prstGeom prst="rect">
            <a:avLst/>
          </a:prstGeom>
          <a:noFill/>
        </p:spPr>
        <p:txBody>
          <a:bodyPr wrap="none" lIns="97618" tIns="48809" rIns="97618" bIns="48809" rtlCol="0">
            <a:spAutoFit/>
          </a:bodyPr>
          <a:lstStyle/>
          <a:p>
            <a:pPr algn="r"/>
            <a:fld id="{2B7AF141-2B95-496E-A444-1A6308939B01}" type="slidenum">
              <a:rPr lang="en-US" sz="900">
                <a:solidFill>
                  <a:schemeClr val="accent3"/>
                </a:solidFill>
              </a:rPr>
              <a:pPr algn="r"/>
              <a:t>‹#›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 bwMode="gray">
          <a:xfrm>
            <a:off x="368125" y="9506944"/>
            <a:ext cx="3167508" cy="237071"/>
          </a:xfrm>
          <a:prstGeom prst="rect">
            <a:avLst/>
          </a:prstGeom>
          <a:noFill/>
        </p:spPr>
        <p:txBody>
          <a:bodyPr wrap="none" lIns="97618" tIns="48809" rIns="97618" bIns="488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© 2016 Cadence Design Systems, Inc. All rights reserved.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173" y="9465225"/>
            <a:ext cx="1200867" cy="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55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3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 bwMode="gray">
          <a:xfrm>
            <a:off x="110268" y="9506945"/>
            <a:ext cx="331796" cy="237071"/>
          </a:xfrm>
          <a:prstGeom prst="rect">
            <a:avLst/>
          </a:prstGeom>
          <a:noFill/>
        </p:spPr>
        <p:txBody>
          <a:bodyPr wrap="none" lIns="97618" tIns="48809" rIns="97618" bIns="48809" rtlCol="0">
            <a:spAutoFit/>
          </a:bodyPr>
          <a:lstStyle/>
          <a:p>
            <a:pPr algn="r"/>
            <a:fld id="{2B7AF141-2B95-496E-A444-1A6308939B01}" type="slidenum">
              <a:rPr lang="en-US" sz="900">
                <a:solidFill>
                  <a:schemeClr val="accent3"/>
                </a:solidFill>
              </a:rPr>
              <a:pPr algn="r"/>
              <a:t>‹#›</a:t>
            </a:fld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gray">
          <a:xfrm>
            <a:off x="368125" y="9506944"/>
            <a:ext cx="3167508" cy="237071"/>
          </a:xfrm>
          <a:prstGeom prst="rect">
            <a:avLst/>
          </a:prstGeom>
          <a:noFill/>
        </p:spPr>
        <p:txBody>
          <a:bodyPr wrap="none" lIns="97618" tIns="48809" rIns="97618" bIns="48809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© 2016 Cadence Design Systems, Inc. All rights </a:t>
            </a:r>
            <a:r>
              <a:rPr lang="en-US" sz="90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reserved.</a:t>
            </a:r>
            <a:endParaRPr lang="en-US" sz="900" dirty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173" y="9465225"/>
            <a:ext cx="1200867" cy="24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1570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Эта</a:t>
            </a:r>
            <a:r>
              <a:rPr lang="ru-RU" baseline="0" dirty="0" smtClean="0"/>
              <a:t> презентация вкратце знакомит пользователей с основными возможностями написания программ на языке </a:t>
            </a:r>
            <a:r>
              <a:rPr lang="en-US" baseline="0" dirty="0" smtClean="0"/>
              <a:t>SKILL </a:t>
            </a:r>
            <a:r>
              <a:rPr lang="ru-RU" baseline="0" dirty="0" smtClean="0"/>
              <a:t>для редактора печатных плат </a:t>
            </a:r>
            <a:r>
              <a:rPr lang="en-US" baseline="0" dirty="0" smtClean="0"/>
              <a:t>Allegro PCB Editor.</a:t>
            </a:r>
          </a:p>
          <a:p>
            <a:r>
              <a:rPr lang="ru-RU" baseline="0" dirty="0" smtClean="0"/>
              <a:t>Вы увидите, как пользоваться файлом авто-загрузки скриптов, как писать скрипты для работы с графическим интерфейсом редактора и диалоговыми формами, а также как получать доступ к базе данных проекта печатной платы.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806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основан на популярном языке искусственного интеллекта </a:t>
            </a:r>
            <a:r>
              <a:rPr lang="en-US" dirty="0" smtClean="0"/>
              <a:t>LISP.</a:t>
            </a:r>
          </a:p>
          <a:p>
            <a:r>
              <a:rPr lang="ru-RU" dirty="0" smtClean="0"/>
              <a:t>Он имеет четкую скобочную префиксную нотацию</a:t>
            </a:r>
            <a:r>
              <a:rPr lang="en-US" dirty="0" smtClean="0"/>
              <a:t>.</a:t>
            </a:r>
          </a:p>
          <a:p>
            <a:r>
              <a:rPr lang="ru-RU" dirty="0" smtClean="0"/>
              <a:t>Созданный в</a:t>
            </a:r>
            <a:r>
              <a:rPr lang="en-US" dirty="0" smtClean="0"/>
              <a:t> 1958, Lisp </a:t>
            </a:r>
            <a:r>
              <a:rPr lang="ru-RU" dirty="0" smtClean="0"/>
              <a:t>– это старейший из языков программирования. Только </a:t>
            </a:r>
            <a:r>
              <a:rPr lang="en-US" dirty="0" smtClean="0"/>
              <a:t>Fortran </a:t>
            </a:r>
            <a:r>
              <a:rPr lang="ru-RU" dirty="0" smtClean="0"/>
              <a:t>старше на 1 год</a:t>
            </a:r>
            <a:r>
              <a:rPr lang="en-US" dirty="0" smtClean="0"/>
              <a:t>.</a:t>
            </a:r>
          </a:p>
          <a:p>
            <a:r>
              <a:rPr lang="en-US" dirty="0" smtClean="0"/>
              <a:t>Lisp </a:t>
            </a:r>
            <a:r>
              <a:rPr lang="ru-RU" dirty="0" smtClean="0"/>
              <a:t>сильно изменился с тех пор.</a:t>
            </a:r>
            <a:r>
              <a:rPr lang="en-US" dirty="0" smtClean="0"/>
              <a:t> </a:t>
            </a:r>
            <a:r>
              <a:rPr lang="ru-RU" dirty="0" smtClean="0"/>
              <a:t>Наиболее известные сейчас диалекты – это </a:t>
            </a:r>
            <a:r>
              <a:rPr lang="en-US" dirty="0" smtClean="0"/>
              <a:t>Common Lisp </a:t>
            </a:r>
            <a:r>
              <a:rPr lang="ru-RU" dirty="0" smtClean="0"/>
              <a:t>и</a:t>
            </a:r>
            <a:r>
              <a:rPr lang="en-US" dirty="0" smtClean="0"/>
              <a:t> Scheme.</a:t>
            </a:r>
          </a:p>
          <a:p>
            <a:r>
              <a:rPr lang="en-US" dirty="0" smtClean="0"/>
              <a:t>SKILL </a:t>
            </a:r>
            <a:r>
              <a:rPr lang="ru-RU" dirty="0" smtClean="0"/>
              <a:t>основан на диалекте </a:t>
            </a:r>
            <a:r>
              <a:rPr lang="en-US" dirty="0" smtClean="0"/>
              <a:t>“Franz Lisp”</a:t>
            </a:r>
            <a:r>
              <a:rPr lang="ru-RU" dirty="0" smtClean="0"/>
              <a:t>, созданном в </a:t>
            </a:r>
            <a:r>
              <a:rPr lang="en-US" dirty="0" smtClean="0"/>
              <a:t>UC Berkeley. </a:t>
            </a:r>
          </a:p>
          <a:p>
            <a:r>
              <a:rPr lang="ru-RU" dirty="0" smtClean="0"/>
              <a:t>Программы </a:t>
            </a:r>
            <a:r>
              <a:rPr lang="en-US" dirty="0" smtClean="0"/>
              <a:t>SKILL </a:t>
            </a:r>
            <a:r>
              <a:rPr lang="ru-RU" dirty="0" smtClean="0"/>
              <a:t>имеют расширение имени файла </a:t>
            </a:r>
            <a:r>
              <a:rPr lang="en-US" dirty="0" smtClean="0"/>
              <a:t>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712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запускать программы</a:t>
            </a:r>
            <a:r>
              <a:rPr lang="en-US" dirty="0" smtClean="0"/>
              <a:t> SKILL </a:t>
            </a:r>
            <a:r>
              <a:rPr lang="ru-RU" dirty="0" smtClean="0"/>
              <a:t>в </a:t>
            </a:r>
            <a:r>
              <a:rPr lang="en-US" dirty="0" smtClean="0"/>
              <a:t>Allegro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349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Загружать</a:t>
            </a:r>
            <a:r>
              <a:rPr lang="ru-RU" baseline="0" dirty="0" smtClean="0"/>
              <a:t> и запускать скрипты </a:t>
            </a:r>
            <a:r>
              <a:rPr lang="en-US" baseline="0" dirty="0" smtClean="0"/>
              <a:t>SKILL</a:t>
            </a:r>
            <a:r>
              <a:rPr lang="ru-RU" baseline="0" dirty="0" smtClean="0"/>
              <a:t> можно из командного окна </a:t>
            </a:r>
            <a:r>
              <a:rPr lang="en-US" baseline="0" dirty="0" smtClean="0"/>
              <a:t>PCB Editor.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Любой текст, начинающийся с круглой скобки, передается в интерпретатор </a:t>
            </a:r>
            <a:r>
              <a:rPr lang="en-US" baseline="0" dirty="0" smtClean="0"/>
              <a:t>SKILL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Ключевое слово </a:t>
            </a:r>
            <a:r>
              <a:rPr lang="en-US" baseline="0" dirty="0" smtClean="0"/>
              <a:t>SKILL </a:t>
            </a:r>
            <a:r>
              <a:rPr lang="ru-RU" baseline="0" dirty="0" smtClean="0"/>
              <a:t>передает остаток строки в интерпретатор </a:t>
            </a:r>
            <a:r>
              <a:rPr lang="en-US" baseline="0" dirty="0" smtClean="0"/>
              <a:t>SKILL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Ввод команды </a:t>
            </a:r>
            <a:r>
              <a:rPr lang="en-US" baseline="0" dirty="0" smtClean="0"/>
              <a:t>SKILL </a:t>
            </a:r>
            <a:r>
              <a:rPr lang="ru-RU" baseline="0" dirty="0" smtClean="0"/>
              <a:t>меняет окно команд на окно интерпретатора </a:t>
            </a:r>
            <a:r>
              <a:rPr lang="en-US" baseline="0" dirty="0" smtClean="0"/>
              <a:t>SKILL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Ключевое слово </a:t>
            </a:r>
            <a:r>
              <a:rPr lang="en-US" baseline="0" dirty="0" smtClean="0"/>
              <a:t>EXIT </a:t>
            </a:r>
            <a:r>
              <a:rPr lang="ru-RU" baseline="0" dirty="0" smtClean="0"/>
              <a:t>позволяет выйти из интерпретатора </a:t>
            </a:r>
            <a:r>
              <a:rPr lang="en-US" baseline="0" dirty="0" smtClean="0"/>
              <a:t>SKILL, </a:t>
            </a:r>
            <a:r>
              <a:rPr lang="ru-RU" baseline="0" dirty="0" smtClean="0"/>
              <a:t>вернувшись в окно команд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85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получить большое окно для работы со </a:t>
            </a:r>
            <a:r>
              <a:rPr lang="en-US" dirty="0" smtClean="0"/>
              <a:t>SKILL-</a:t>
            </a:r>
            <a:r>
              <a:rPr lang="ru-RU" dirty="0" smtClean="0"/>
              <a:t>программой, установив переменную среды </a:t>
            </a:r>
            <a:r>
              <a:rPr lang="en-US" dirty="0" smtClean="0"/>
              <a:t>Allegro PCB Editor, </a:t>
            </a:r>
            <a:r>
              <a:rPr lang="en-US" b="1" dirty="0" smtClean="0"/>
              <a:t>set TELSKILL</a:t>
            </a:r>
            <a:r>
              <a:rPr lang="ru-RU" b="1" dirty="0" smtClean="0"/>
              <a:t> в командном</a:t>
            </a:r>
            <a:r>
              <a:rPr lang="ru-RU" b="1" baseline="0" dirty="0" smtClean="0"/>
              <a:t> окне</a:t>
            </a:r>
            <a:r>
              <a:rPr lang="en-US" dirty="0" smtClean="0"/>
              <a:t>.</a:t>
            </a:r>
          </a:p>
          <a:p>
            <a:r>
              <a:rPr lang="ru-RU" b="1" dirty="0" smtClean="0"/>
              <a:t>При этом</a:t>
            </a:r>
            <a:r>
              <a:rPr lang="en-US" b="1" dirty="0" smtClean="0"/>
              <a:t>: </a:t>
            </a:r>
            <a:r>
              <a:rPr lang="ru-RU" dirty="0" smtClean="0"/>
              <a:t>Весь консольный вывод</a:t>
            </a:r>
            <a:r>
              <a:rPr lang="en-US" dirty="0" smtClean="0"/>
              <a:t> Allegro PCB Editor </a:t>
            </a:r>
            <a:r>
              <a:rPr lang="ru-RU" dirty="0" smtClean="0"/>
              <a:t>будет перенаправлен в</a:t>
            </a:r>
            <a:r>
              <a:rPr lang="en-US" dirty="0" smtClean="0"/>
              <a:t> SKILL window.</a:t>
            </a:r>
            <a:endParaRPr lang="ru-RU" dirty="0" smtClean="0"/>
          </a:p>
          <a:p>
            <a:r>
              <a:rPr lang="ru-RU" dirty="0" smtClean="0"/>
              <a:t>Кому-то</a:t>
            </a:r>
            <a:r>
              <a:rPr lang="ru-RU" baseline="0" dirty="0" smtClean="0"/>
              <a:t> это может показаться удобным. Мы обычно не пользуемся этим способом.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217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удобного редактирования программ на языке</a:t>
            </a:r>
            <a:r>
              <a:rPr lang="ru-RU" baseline="0" dirty="0" smtClean="0"/>
              <a:t> </a:t>
            </a:r>
            <a:r>
              <a:rPr lang="en-US" baseline="0" dirty="0" smtClean="0"/>
              <a:t>SKILL </a:t>
            </a:r>
            <a:r>
              <a:rPr lang="ru-RU" baseline="0" dirty="0" smtClean="0"/>
              <a:t>рекомендуем использовать свободно доступный редактор </a:t>
            </a:r>
            <a:r>
              <a:rPr lang="en-US" baseline="0" dirty="0" err="1" smtClean="0"/>
              <a:t>Notpad</a:t>
            </a:r>
            <a:r>
              <a:rPr lang="en-US" baseline="0" dirty="0" smtClean="0"/>
              <a:t>++. </a:t>
            </a:r>
            <a:r>
              <a:rPr lang="ru-RU" baseline="0" dirty="0" smtClean="0"/>
              <a:t>Он хорошо отображает тексты программ на языке </a:t>
            </a:r>
            <a:r>
              <a:rPr lang="en-US" baseline="0" dirty="0" smtClean="0"/>
              <a:t>Lisp, </a:t>
            </a:r>
            <a:r>
              <a:rPr lang="ru-RU" baseline="0" dirty="0" smtClean="0"/>
              <a:t>с цветовой индикацией ключевых слов, подсветкой скобок и т.д. Также можно использовать редактор </a:t>
            </a:r>
            <a:r>
              <a:rPr lang="en-US" baseline="0" dirty="0" err="1" smtClean="0"/>
              <a:t>Vier</a:t>
            </a:r>
            <a:r>
              <a:rPr lang="ru-RU" baseline="0" dirty="0" smtClean="0"/>
              <a:t>, описанный в одном из семинаров </a:t>
            </a:r>
            <a:r>
              <a:rPr lang="en-US" baseline="0" dirty="0" smtClean="0"/>
              <a:t>Cadence.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5228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Программы </a:t>
            </a:r>
            <a:r>
              <a:rPr lang="en-US" dirty="0" smtClean="0"/>
              <a:t>SKILL </a:t>
            </a:r>
            <a:r>
              <a:rPr lang="ru-RU" dirty="0" smtClean="0"/>
              <a:t>можно</a:t>
            </a:r>
            <a:r>
              <a:rPr lang="ru-RU" baseline="0" dirty="0" smtClean="0"/>
              <a:t> запускать в пакетном режиме, а не только через окно графического редактора. Например, для пакетной обработки проекта без участия пользователя.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351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Краткое описания особенностей языка</a:t>
            </a:r>
            <a:r>
              <a:rPr lang="ru-RU" baseline="0" dirty="0" smtClean="0"/>
              <a:t> </a:t>
            </a:r>
            <a:r>
              <a:rPr lang="en-US" baseline="0" dirty="0" smtClean="0"/>
              <a:t>SKILL.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7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  <a:r>
              <a:rPr lang="ru-RU" baseline="0" dirty="0" smtClean="0"/>
              <a:t> оформляются либо внутри слеш-звездочек </a:t>
            </a:r>
            <a:r>
              <a:rPr lang="en-US" baseline="0" dirty="0" smtClean="0"/>
              <a:t>/*……*/, </a:t>
            </a:r>
            <a:r>
              <a:rPr lang="ru-RU" baseline="0" dirty="0" smtClean="0"/>
              <a:t>либо после точки с запятой.</a:t>
            </a:r>
          </a:p>
          <a:p>
            <a:r>
              <a:rPr lang="ru-RU" dirty="0" smtClean="0"/>
              <a:t>Русские тексты в комментариях не всегда хорошо воспринимаются,</a:t>
            </a:r>
            <a:r>
              <a:rPr lang="ru-RU" baseline="0" dirty="0" smtClean="0"/>
              <a:t> лучше писать по-английски.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Переменные объявлять заранее не требуется, они создаются при первом присвоении значения.</a:t>
            </a:r>
            <a:br>
              <a:rPr lang="ru-RU" baseline="0" dirty="0" smtClean="0"/>
            </a:br>
            <a:r>
              <a:rPr lang="ru-RU" baseline="0" dirty="0" smtClean="0"/>
              <a:t>Имя переменной может содержать латинские символы, подчеркивание, знак вопроса. Первый символ всегда буква.</a:t>
            </a:r>
          </a:p>
          <a:p>
            <a:r>
              <a:rPr lang="ru-RU" baseline="0" dirty="0" smtClean="0"/>
              <a:t>Чтобы присвоить значение переменной, используется знак равенства </a:t>
            </a:r>
            <a:r>
              <a:rPr lang="en-US" baseline="0" dirty="0" smtClean="0"/>
              <a:t>“=“.</a:t>
            </a:r>
            <a:br>
              <a:rPr lang="en-US" baseline="0" dirty="0" smtClean="0"/>
            </a:br>
            <a:r>
              <a:rPr lang="ru-RU" baseline="0" dirty="0" smtClean="0"/>
              <a:t>Чтобы посмотреть текущее значение переменной, наберите ее имя в окне </a:t>
            </a:r>
            <a:r>
              <a:rPr lang="en-US" baseline="0" dirty="0" smtClean="0"/>
              <a:t>SKILL </a:t>
            </a:r>
            <a:r>
              <a:rPr lang="ru-RU" baseline="0" dirty="0" smtClean="0"/>
              <a:t>и нажмите </a:t>
            </a:r>
            <a:r>
              <a:rPr lang="en-US" baseline="0" dirty="0" smtClean="0"/>
              <a:t>Enter.</a:t>
            </a:r>
            <a:br>
              <a:rPr lang="en-US" baseline="0" dirty="0" smtClean="0"/>
            </a:br>
            <a:r>
              <a:rPr lang="ru-RU" baseline="0" dirty="0" smtClean="0"/>
              <a:t>Как мы уже говорили, для перехода в окно </a:t>
            </a:r>
            <a:r>
              <a:rPr lang="en-US" baseline="0" dirty="0" smtClean="0"/>
              <a:t>SKILL </a:t>
            </a:r>
            <a:r>
              <a:rPr lang="ru-RU" baseline="0" dirty="0" smtClean="0"/>
              <a:t>надо набрать </a:t>
            </a:r>
            <a:r>
              <a:rPr lang="en-US" baseline="0" dirty="0" smtClean="0"/>
              <a:t>skill </a:t>
            </a:r>
            <a:r>
              <a:rPr lang="ru-RU" baseline="0" dirty="0" smtClean="0"/>
              <a:t>в командном окне, а для выхода – набрать </a:t>
            </a:r>
            <a:r>
              <a:rPr lang="en-US" baseline="0" dirty="0" smtClean="0"/>
              <a:t>exit.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1105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Текст выводится в командное окно функциями</a:t>
            </a:r>
            <a:r>
              <a:rPr lang="ru-RU" baseline="0" dirty="0" smtClean="0"/>
              <a:t> </a:t>
            </a:r>
            <a:r>
              <a:rPr lang="en-US" baseline="0" dirty="0" smtClean="0"/>
              <a:t>print, </a:t>
            </a:r>
            <a:r>
              <a:rPr lang="ru-RU" baseline="0" dirty="0" smtClean="0"/>
              <a:t>с переводом строки – </a:t>
            </a:r>
            <a:r>
              <a:rPr lang="en-US" baseline="0" dirty="0" err="1" smtClean="0"/>
              <a:t>println</a:t>
            </a:r>
            <a:r>
              <a:rPr lang="ru-RU" baseline="0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и с форматированным выводом, как в языке Си – </a:t>
            </a:r>
            <a:r>
              <a:rPr lang="en-US" baseline="0" dirty="0" err="1" smtClean="0"/>
              <a:t>printf</a:t>
            </a:r>
            <a:r>
              <a:rPr lang="ru-RU" baseline="0" dirty="0" smtClean="0"/>
              <a:t>.</a:t>
            </a:r>
            <a:br>
              <a:rPr lang="ru-RU" baseline="0" dirty="0" smtClean="0"/>
            </a:br>
            <a:r>
              <a:rPr lang="ru-RU" baseline="0" dirty="0" smtClean="0"/>
              <a:t>Функция вызывается указанием ее имени, затем открывающая скобка (без пробела), аргументы, разделенные пробелами, табуляциями или переносом строки, и закрывающая скобка.</a:t>
            </a:r>
          </a:p>
          <a:p>
            <a:r>
              <a:rPr lang="ru-RU" baseline="0" dirty="0" smtClean="0"/>
              <a:t>Первый аргумент функции </a:t>
            </a:r>
            <a:r>
              <a:rPr lang="en-US" baseline="0" dirty="0" err="1" smtClean="0"/>
              <a:t>printf</a:t>
            </a:r>
            <a:r>
              <a:rPr lang="en-US" baseline="0" dirty="0" smtClean="0"/>
              <a:t> – </a:t>
            </a:r>
            <a:r>
              <a:rPr lang="ru-RU" baseline="0" dirty="0" smtClean="0"/>
              <a:t>формат вывода остальных аргументов, </a:t>
            </a:r>
            <a:r>
              <a:rPr lang="en-US" baseline="0" dirty="0" smtClean="0"/>
              <a:t>%s </a:t>
            </a:r>
            <a:r>
              <a:rPr lang="ru-RU" baseline="0" dirty="0" smtClean="0"/>
              <a:t>выводит текстовую строку, %</a:t>
            </a:r>
            <a:r>
              <a:rPr lang="en-US" baseline="0" dirty="0" smtClean="0"/>
              <a:t>d – </a:t>
            </a:r>
            <a:r>
              <a:rPr lang="ru-RU" baseline="0" dirty="0" smtClean="0"/>
              <a:t>целое число, %</a:t>
            </a:r>
            <a:r>
              <a:rPr lang="en-US" baseline="0" dirty="0" smtClean="0"/>
              <a:t>f – </a:t>
            </a:r>
            <a:r>
              <a:rPr lang="ru-RU" baseline="0" dirty="0" smtClean="0"/>
              <a:t>плавающее число, </a:t>
            </a:r>
            <a:r>
              <a:rPr lang="en-US" baseline="0" dirty="0" smtClean="0"/>
              <a:t>%</a:t>
            </a:r>
            <a:r>
              <a:rPr lang="ru-RU" baseline="0" dirty="0" smtClean="0"/>
              <a:t>с – символ, %</a:t>
            </a:r>
            <a:r>
              <a:rPr lang="en-US" baseline="0" dirty="0" smtClean="0"/>
              <a:t>L – </a:t>
            </a:r>
            <a:r>
              <a:rPr lang="ru-RU" baseline="0" dirty="0" smtClean="0"/>
              <a:t>формат по умолчанию.</a:t>
            </a:r>
            <a:endParaRPr lang="en-US" baseline="0" dirty="0" smtClean="0"/>
          </a:p>
          <a:p>
            <a:r>
              <a:rPr lang="ru-RU" baseline="0" dirty="0" smtClean="0"/>
              <a:t>Перед символом формата можно поставить минус и число. Минус означает левое выравнивание поля, а число – минимальное число знаков. Для плавающих чисел можно также указать после точки «точность» числа при печати.</a:t>
            </a:r>
          </a:p>
          <a:p>
            <a:r>
              <a:rPr lang="ru-RU" baseline="0" dirty="0" smtClean="0"/>
              <a:t>Обратный слеш с символом «</a:t>
            </a:r>
            <a:r>
              <a:rPr lang="en-US" baseline="0" dirty="0" smtClean="0"/>
              <a:t>n</a:t>
            </a:r>
            <a:r>
              <a:rPr lang="ru-RU" baseline="0" dirty="0" smtClean="0"/>
              <a:t>» в строке формата, то есть </a:t>
            </a:r>
            <a:r>
              <a:rPr lang="en-US" baseline="0" dirty="0" smtClean="0"/>
              <a:t>\n,</a:t>
            </a:r>
            <a:r>
              <a:rPr lang="ru-RU" baseline="0" dirty="0" smtClean="0"/>
              <a:t> означает перевод на новую строку.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24691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Типы</a:t>
            </a:r>
            <a:r>
              <a:rPr lang="ru-RU" baseline="0" dirty="0" smtClean="0"/>
              <a:t> данных – целые, плавающие, строковые, а также списки.</a:t>
            </a:r>
          </a:p>
          <a:p>
            <a:r>
              <a:rPr lang="ru-RU" baseline="0" dirty="0" smtClean="0"/>
              <a:t>Список представляет из себя набор, состоящий из нескольких переменных, имеющих одинаковый или разный тип.</a:t>
            </a:r>
            <a:br>
              <a:rPr lang="ru-RU" baseline="0" dirty="0" smtClean="0"/>
            </a:br>
            <a:r>
              <a:rPr lang="ru-RU" baseline="0" dirty="0" smtClean="0"/>
              <a:t>Список обозначается как – открывающая скобка, первый элемент, последующие элементы, разделенные пробелами или переносом строки, и закрывающая скобка.</a:t>
            </a:r>
            <a:br>
              <a:rPr lang="ru-RU" baseline="0" dirty="0" smtClean="0"/>
            </a:br>
            <a:r>
              <a:rPr lang="ru-RU" baseline="0" dirty="0" smtClean="0"/>
              <a:t>Список, содержащий только константы, может быть задан через апостроф и затем открывающую скобку. Это как бы «константный список», его нельзя менять.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88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Поддержку скриптов</a:t>
            </a:r>
            <a:r>
              <a:rPr lang="ru-RU" baseline="0" dirty="0" smtClean="0"/>
              <a:t> и развитие проектов осуществляет команда разработчиков под управлением г-на </a:t>
            </a:r>
            <a:r>
              <a:rPr lang="en-US" baseline="0" dirty="0" smtClean="0"/>
              <a:t>Roy </a:t>
            </a:r>
            <a:r>
              <a:rPr lang="en-US" baseline="0" dirty="0" err="1" smtClean="0"/>
              <a:t>Sauceda</a:t>
            </a:r>
            <a:r>
              <a:rPr lang="en-US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52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Подробнее о списках.</a:t>
            </a:r>
            <a:br>
              <a:rPr lang="ru-RU" dirty="0" smtClean="0"/>
            </a:br>
            <a:r>
              <a:rPr lang="ru-RU" dirty="0" smtClean="0"/>
              <a:t>Список в</a:t>
            </a:r>
            <a:r>
              <a:rPr lang="ru-RU" baseline="0" dirty="0" smtClean="0"/>
              <a:t> языке </a:t>
            </a:r>
            <a:r>
              <a:rPr lang="en-US" baseline="0" dirty="0" smtClean="0"/>
              <a:t>SKILL – </a:t>
            </a:r>
            <a:r>
              <a:rPr lang="ru-RU" baseline="0" dirty="0" smtClean="0"/>
              <a:t>это упорядоченный набор объектов. Элементами списка могут быть объекты любого типа, включая переменные и другие списки.</a:t>
            </a:r>
          </a:p>
          <a:p>
            <a:r>
              <a:rPr lang="ru-RU" baseline="0" dirty="0" smtClean="0"/>
              <a:t>Специальный объект </a:t>
            </a:r>
            <a:r>
              <a:rPr lang="en-US" baseline="0" dirty="0" smtClean="0"/>
              <a:t>nil (</a:t>
            </a:r>
            <a:r>
              <a:rPr lang="ru-RU" baseline="0" dirty="0" smtClean="0"/>
              <a:t>нуль) – представляет «пустой» список.</a:t>
            </a:r>
          </a:p>
          <a:p>
            <a:r>
              <a:rPr lang="ru-RU" baseline="0" dirty="0" smtClean="0"/>
              <a:t>Функции </a:t>
            </a:r>
            <a:r>
              <a:rPr lang="en-US" baseline="0" dirty="0" smtClean="0"/>
              <a:t>SKILL </a:t>
            </a:r>
            <a:r>
              <a:rPr lang="ru-RU" baseline="0" dirty="0" smtClean="0"/>
              <a:t>обычно возвращают списки, которые вы можете распечатать или обработать. </a:t>
            </a:r>
          </a:p>
          <a:p>
            <a:r>
              <a:rPr lang="ru-RU" baseline="0" dirty="0" smtClean="0"/>
              <a:t>Список удобнее, чем массив, т.к. легко можно удалить из него произвольный объект, или вставить группу новых объектов, и</a:t>
            </a:r>
            <a:r>
              <a:rPr lang="ru-RU" baseline="0" dirty="0"/>
              <a:t> </a:t>
            </a:r>
            <a:r>
              <a:rPr lang="ru-RU" baseline="0" dirty="0" smtClean="0"/>
              <a:t>это быстрая операция.</a:t>
            </a:r>
          </a:p>
          <a:p>
            <a:r>
              <a:rPr lang="ru-RU" baseline="0" dirty="0" smtClean="0"/>
              <a:t>Примеры функций со списками показаны на слайде</a:t>
            </a:r>
            <a:r>
              <a:rPr lang="en-US" baseline="0" dirty="0" smtClean="0"/>
              <a:t>: </a:t>
            </a:r>
          </a:p>
          <a:p>
            <a:r>
              <a:rPr lang="en-US" baseline="0" dirty="0" smtClean="0"/>
              <a:t>list(2 3) – </a:t>
            </a:r>
            <a:r>
              <a:rPr lang="ru-RU" baseline="0" dirty="0" smtClean="0"/>
              <a:t>создать новый список с именем </a:t>
            </a:r>
            <a:r>
              <a:rPr lang="en-US" baseline="0" dirty="0" smtClean="0"/>
              <a:t>result </a:t>
            </a:r>
            <a:r>
              <a:rPr lang="ru-RU" baseline="0" dirty="0" smtClean="0"/>
              <a:t>с числами 2 и 3.</a:t>
            </a:r>
          </a:p>
          <a:p>
            <a:r>
              <a:rPr lang="en-US" baseline="0" dirty="0" smtClean="0"/>
              <a:t>cons( 1 result) – </a:t>
            </a:r>
            <a:r>
              <a:rPr lang="ru-RU" baseline="0" dirty="0" smtClean="0"/>
              <a:t>объединить число 1 и список </a:t>
            </a:r>
            <a:r>
              <a:rPr lang="en-US" baseline="0" dirty="0" smtClean="0"/>
              <a:t>result </a:t>
            </a:r>
            <a:r>
              <a:rPr lang="ru-RU" baseline="0" dirty="0" smtClean="0"/>
              <a:t>в единый список, в котором числа 1, 2 и 3.</a:t>
            </a:r>
          </a:p>
          <a:p>
            <a:r>
              <a:rPr lang="en-US" baseline="0" dirty="0" smtClean="0"/>
              <a:t>append – </a:t>
            </a:r>
            <a:r>
              <a:rPr lang="ru-RU" baseline="0" dirty="0" smtClean="0"/>
              <a:t>объединяет элементы двух списков в один список последовательно.</a:t>
            </a:r>
          </a:p>
        </p:txBody>
      </p:sp>
    </p:spTree>
    <p:extLst>
      <p:ext uri="{BB962C8B-B14F-4D97-AF65-F5344CB8AC3E}">
        <p14:creationId xmlns:p14="http://schemas.microsoft.com/office/powerpoint/2010/main" val="4145621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Приведем</a:t>
            </a:r>
            <a:r>
              <a:rPr lang="ru-RU" baseline="0" dirty="0" smtClean="0"/>
              <a:t> наиболее часто применяемые функции работы со списками.</a:t>
            </a:r>
          </a:p>
          <a:p>
            <a:r>
              <a:rPr lang="en-US" baseline="0" dirty="0" smtClean="0"/>
              <a:t>car – </a:t>
            </a:r>
            <a:r>
              <a:rPr lang="ru-RU" baseline="0" dirty="0" smtClean="0"/>
              <a:t>взять первый элемент списка. Мы создали «константный» список </a:t>
            </a:r>
            <a:r>
              <a:rPr lang="en-US" baseline="0" dirty="0" smtClean="0"/>
              <a:t>numbers, </a:t>
            </a:r>
            <a:r>
              <a:rPr lang="ru-RU" baseline="0" dirty="0" smtClean="0"/>
              <a:t>содержащий три числа – 1, 2 и 3. Функция </a:t>
            </a:r>
            <a:r>
              <a:rPr lang="en-US" baseline="0" dirty="0" smtClean="0"/>
              <a:t>car </a:t>
            </a:r>
            <a:r>
              <a:rPr lang="ru-RU" baseline="0" dirty="0" smtClean="0"/>
              <a:t>возвращает число 1.</a:t>
            </a:r>
          </a:p>
          <a:p>
            <a:r>
              <a:rPr lang="en-US" baseline="0" dirty="0" err="1" smtClean="0"/>
              <a:t>cdr</a:t>
            </a:r>
            <a:r>
              <a:rPr lang="en-US" baseline="0" dirty="0" smtClean="0"/>
              <a:t> – </a:t>
            </a:r>
            <a:r>
              <a:rPr lang="ru-RU" baseline="0" dirty="0" smtClean="0"/>
              <a:t>взять хвост списка, кроме первого элемента. Мы получаем список, содержащий числа 2 и 3.</a:t>
            </a:r>
          </a:p>
          <a:p>
            <a:r>
              <a:rPr lang="en-US" baseline="0" dirty="0" smtClean="0"/>
              <a:t>nth – </a:t>
            </a:r>
            <a:r>
              <a:rPr lang="ru-RU" baseline="0" dirty="0" smtClean="0"/>
              <a:t>возвращает «энный» элемент списка, начиная с нулевого элемента. Например, имея список, содержащий 1 2 3, получаем элемент номер 1, то есть число 2.</a:t>
            </a:r>
          </a:p>
          <a:p>
            <a:r>
              <a:rPr lang="en-US" baseline="0" dirty="0" smtClean="0"/>
              <a:t>member – </a:t>
            </a:r>
            <a:r>
              <a:rPr lang="ru-RU" baseline="0" dirty="0" smtClean="0"/>
              <a:t>проверить наличие такого элемента в списке – возвращает или </a:t>
            </a:r>
            <a:r>
              <a:rPr lang="en-US" baseline="0" dirty="0" smtClean="0"/>
              <a:t>nil,</a:t>
            </a:r>
            <a:r>
              <a:rPr lang="ru-RU" baseline="0" dirty="0" smtClean="0"/>
              <a:t> или хвост списка, начиная с первого найденного элемента</a:t>
            </a:r>
          </a:p>
          <a:p>
            <a:r>
              <a:rPr lang="en-US" dirty="0" smtClean="0"/>
              <a:t>length – </a:t>
            </a:r>
            <a:r>
              <a:rPr lang="ru-RU" dirty="0" smtClean="0"/>
              <a:t>возвращает количество элементов списка</a:t>
            </a:r>
          </a:p>
          <a:p>
            <a:r>
              <a:rPr lang="en-US" dirty="0" err="1" smtClean="0"/>
              <a:t>setof</a:t>
            </a:r>
            <a:r>
              <a:rPr lang="en-US" dirty="0" smtClean="0"/>
              <a:t> – </a:t>
            </a:r>
            <a:r>
              <a:rPr lang="ru-RU" dirty="0" smtClean="0"/>
              <a:t>применяет к списку «фильтр» в виде функции,</a:t>
            </a:r>
            <a:r>
              <a:rPr lang="ru-RU" baseline="0" dirty="0" smtClean="0"/>
              <a:t> которую надо указать как один из аргументов</a:t>
            </a:r>
            <a:r>
              <a:rPr lang="ru-RU" dirty="0" smtClean="0"/>
              <a:t>,</a:t>
            </a:r>
            <a:r>
              <a:rPr lang="ru-RU" baseline="0" dirty="0" smtClean="0"/>
              <a:t> и возвращает отфильтрованный список.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798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слайде показан синтаксис операции </a:t>
            </a:r>
            <a:r>
              <a:rPr lang="en-US" dirty="0" smtClean="0"/>
              <a:t>if – then – else.</a:t>
            </a:r>
            <a:r>
              <a:rPr lang="en-US" baseline="0" dirty="0" smtClean="0"/>
              <a:t> </a:t>
            </a:r>
            <a:r>
              <a:rPr lang="ru-RU" baseline="0" dirty="0" smtClean="0"/>
              <a:t>Проверяется условие на неравенство</a:t>
            </a:r>
            <a:r>
              <a:rPr lang="en-US" baseline="0" dirty="0" smtClean="0"/>
              <a:t> </a:t>
            </a:r>
            <a:r>
              <a:rPr lang="ru-RU" baseline="0" dirty="0" smtClean="0"/>
              <a:t>значению </a:t>
            </a:r>
            <a:r>
              <a:rPr lang="en-US" baseline="0" dirty="0" smtClean="0"/>
              <a:t>nil. </a:t>
            </a:r>
            <a:r>
              <a:rPr lang="ru-RU" baseline="0" dirty="0" smtClean="0"/>
              <a:t>Внимание к расположению скобок.</a:t>
            </a:r>
          </a:p>
          <a:p>
            <a:r>
              <a:rPr lang="ru-RU" baseline="0" dirty="0" smtClean="0"/>
              <a:t>Также в языке имеются операторы </a:t>
            </a:r>
            <a:r>
              <a:rPr lang="en-US" baseline="0" dirty="0" smtClean="0"/>
              <a:t>for (</a:t>
            </a:r>
            <a:r>
              <a:rPr lang="ru-RU" baseline="0" dirty="0" smtClean="0"/>
              <a:t>с инкрементом переменной от одного до другого значения)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foreach</a:t>
            </a:r>
            <a:r>
              <a:rPr lang="en-US" baseline="0" dirty="0" smtClean="0"/>
              <a:t> (</a:t>
            </a:r>
            <a:r>
              <a:rPr lang="ru-RU" baseline="0" dirty="0" smtClean="0"/>
              <a:t>для обработки каждого элемента списка), и </a:t>
            </a:r>
            <a:r>
              <a:rPr lang="en-US" baseline="0" dirty="0" smtClean="0"/>
              <a:t>while (</a:t>
            </a:r>
            <a:r>
              <a:rPr lang="ru-RU" baseline="0" dirty="0" smtClean="0"/>
              <a:t>пока условие не стало равным </a:t>
            </a:r>
            <a:r>
              <a:rPr lang="en-US" baseline="0" dirty="0" smtClean="0"/>
              <a:t>nil.</a:t>
            </a:r>
            <a:endParaRPr lang="ru-RU" baseline="0" dirty="0" smtClean="0"/>
          </a:p>
          <a:p>
            <a:r>
              <a:rPr lang="ru-RU" baseline="0" dirty="0" smtClean="0"/>
              <a:t>Синтаксис </a:t>
            </a:r>
            <a:r>
              <a:rPr lang="en-US" baseline="0" dirty="0" err="1" smtClean="0"/>
              <a:t>foreach</a:t>
            </a:r>
            <a:r>
              <a:rPr lang="en-US" baseline="0" dirty="0" smtClean="0"/>
              <a:t> </a:t>
            </a:r>
            <a:r>
              <a:rPr lang="ru-RU" baseline="0" dirty="0" smtClean="0"/>
              <a:t>показан на слайде.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51281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Создать новую функцию (подпрограмму)</a:t>
            </a:r>
            <a:r>
              <a:rPr lang="ru-RU" baseline="0" dirty="0" smtClean="0"/>
              <a:t> можно оператором </a:t>
            </a:r>
            <a:r>
              <a:rPr lang="en-US" baseline="0" dirty="0" err="1" smtClean="0"/>
              <a:t>prodecure</a:t>
            </a:r>
            <a:r>
              <a:rPr lang="en-US" baseline="0" dirty="0" smtClean="0"/>
              <a:t>. </a:t>
            </a:r>
            <a:r>
              <a:rPr lang="ru-RU" baseline="0" dirty="0" smtClean="0"/>
              <a:t>После имени функции в скобках перечисляются ее параметры – они работают как локальные переменные.</a:t>
            </a:r>
          </a:p>
          <a:p>
            <a:r>
              <a:rPr lang="ru-RU" baseline="0" dirty="0" smtClean="0"/>
              <a:t>Открывающая скобка расположена сразу после слова </a:t>
            </a:r>
            <a:r>
              <a:rPr lang="en-US" baseline="0" dirty="0" smtClean="0"/>
              <a:t>procedure, </a:t>
            </a:r>
            <a:r>
              <a:rPr lang="ru-RU" baseline="0" dirty="0" smtClean="0"/>
              <a:t>а закрывающая скобка описания процедуры располагается только в конце всей процедуры (на слайде не видна).</a:t>
            </a:r>
            <a:br>
              <a:rPr lang="ru-RU" baseline="0" dirty="0" smtClean="0"/>
            </a:br>
            <a:r>
              <a:rPr lang="ru-RU" baseline="0" dirty="0" smtClean="0"/>
              <a:t>В конце процедуры, если последний оператор возвращает какое-то значение, это значение будет возвращено из функции назад. В данном случае – возвращается значение </a:t>
            </a:r>
            <a:r>
              <a:rPr lang="en-US" baseline="0" dirty="0" smtClean="0"/>
              <a:t>abs.</a:t>
            </a:r>
            <a:r>
              <a:rPr lang="ru-RU" baseline="0" dirty="0" smtClean="0"/>
              <a:t/>
            </a:r>
            <a:br>
              <a:rPr lang="ru-RU" baseline="0" dirty="0" smtClean="0"/>
            </a:br>
            <a:r>
              <a:rPr lang="ru-RU" baseline="0" dirty="0" smtClean="0"/>
              <a:t>В теле процедуры можно объявить собственные локальные переменные оператором </a:t>
            </a:r>
            <a:r>
              <a:rPr lang="en-US" baseline="0" dirty="0" smtClean="0"/>
              <a:t>let(</a:t>
            </a:r>
            <a:r>
              <a:rPr lang="ru-RU" baseline="0" dirty="0" smtClean="0"/>
              <a:t>  (Список переменных)</a:t>
            </a:r>
          </a:p>
          <a:p>
            <a:r>
              <a:rPr lang="ru-RU" baseline="0" dirty="0" smtClean="0"/>
              <a:t>Но закрывающая скобка оператора </a:t>
            </a:r>
            <a:r>
              <a:rPr lang="en-US" baseline="0" dirty="0" smtClean="0"/>
              <a:t>let </a:t>
            </a:r>
            <a:r>
              <a:rPr lang="ru-RU" baseline="0" dirty="0" smtClean="0"/>
              <a:t>должна находиться в самом конце тела процедуры, перед закрывающей скобкой процедуры. Эту скобку видно на слайде внизу.</a:t>
            </a:r>
            <a:br>
              <a:rPr lang="ru-RU" baseline="0" dirty="0" smtClean="0"/>
            </a:br>
            <a:r>
              <a:rPr lang="ru-RU" baseline="0" dirty="0" smtClean="0"/>
              <a:t>Есть вариант описания процедуры в ином виде, более похожем на Си, когда открывающая скобка тела процедуры располагается после ее имени и параметров – вот так</a:t>
            </a:r>
            <a:r>
              <a:rPr lang="en-US" baseline="0" dirty="0" smtClean="0"/>
              <a:t>: procedure </a:t>
            </a:r>
            <a:r>
              <a:rPr lang="en-US" baseline="0" dirty="0" err="1" smtClean="0"/>
              <a:t>delta_x</a:t>
            </a:r>
            <a:r>
              <a:rPr lang="en-US" baseline="0" dirty="0" smtClean="0"/>
              <a:t>(</a:t>
            </a:r>
            <a:r>
              <a:rPr lang="ru-RU" baseline="0" dirty="0" smtClean="0"/>
              <a:t> </a:t>
            </a:r>
            <a:r>
              <a:rPr lang="en-US" baseline="0" dirty="0" smtClean="0"/>
              <a:t>) </a:t>
            </a:r>
            <a:r>
              <a:rPr lang="ru-RU" baseline="0" dirty="0" smtClean="0"/>
              <a:t> </a:t>
            </a:r>
            <a:r>
              <a:rPr lang="en-US" baseline="0" dirty="0" smtClean="0"/>
              <a:t>(   </a:t>
            </a:r>
            <a:r>
              <a:rPr lang="ru-RU" baseline="0" dirty="0" smtClean="0"/>
              <a:t>тело процедуры )</a:t>
            </a:r>
          </a:p>
          <a:p>
            <a:r>
              <a:rPr lang="ru-RU" baseline="0" dirty="0" smtClean="0"/>
              <a:t>Также обратите внимание на объявление глобальной переменной </a:t>
            </a:r>
            <a:r>
              <a:rPr lang="en-US" baseline="0" dirty="0" err="1" smtClean="0"/>
              <a:t>pt_list</a:t>
            </a:r>
            <a:r>
              <a:rPr lang="en-US" baseline="0" dirty="0" smtClean="0"/>
              <a:t> </a:t>
            </a:r>
            <a:r>
              <a:rPr lang="ru-RU" baseline="0" dirty="0" smtClean="0"/>
              <a:t>и присвоение ей значения. Эту переменную можно использовать внутри функций, обращаясь к ней.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91273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Функцию можно вызывать тремя</a:t>
            </a:r>
            <a:r>
              <a:rPr lang="ru-RU" baseline="0" dirty="0" smtClean="0"/>
              <a:t> способами</a:t>
            </a:r>
            <a:r>
              <a:rPr lang="en-US" baseline="0" dirty="0" smtClean="0"/>
              <a:t>:</a:t>
            </a:r>
            <a:br>
              <a:rPr lang="en-US" baseline="0" dirty="0" smtClean="0"/>
            </a:br>
            <a:r>
              <a:rPr lang="ru-RU" baseline="0" dirty="0" smtClean="0"/>
              <a:t>- передавать переменные внутри скобок (при этом, внимание!, не допустим пробел между именем функции и первой скобкой!</a:t>
            </a:r>
          </a:p>
          <a:p>
            <a:r>
              <a:rPr lang="ru-RU" baseline="0" dirty="0" smtClean="0"/>
              <a:t>- </a:t>
            </a:r>
            <a:r>
              <a:rPr lang="ru-RU" dirty="0" smtClean="0"/>
              <a:t>передавать и имя функции, и переменные внутри круглых скобок</a:t>
            </a:r>
          </a:p>
          <a:p>
            <a:pPr marL="0" indent="0">
              <a:buFontTx/>
              <a:buNone/>
            </a:pPr>
            <a:r>
              <a:rPr lang="ru-RU" dirty="0" smtClean="0"/>
              <a:t>- указывать</a:t>
            </a:r>
            <a:r>
              <a:rPr lang="ru-RU" baseline="0" dirty="0" smtClean="0"/>
              <a:t> и имя функции, и переменные без скобок (в некоторых случаях)</a:t>
            </a:r>
          </a:p>
        </p:txBody>
      </p:sp>
    </p:spTree>
    <p:extLst>
      <p:ext uri="{BB962C8B-B14F-4D97-AF65-F5344CB8AC3E}">
        <p14:creationId xmlns:p14="http://schemas.microsoft.com/office/powerpoint/2010/main" val="14839738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Лишние пробелы могут вызвать проблемы при интерпретации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и в сообщениях об ошибках трудно бывает понять истинную причину проблемы.</a:t>
            </a:r>
            <a:br>
              <a:rPr lang="ru-RU" baseline="0" dirty="0" smtClean="0"/>
            </a:br>
            <a:r>
              <a:rPr lang="ru-RU" baseline="0" dirty="0" smtClean="0"/>
              <a:t>Между именем функции и скобкой пробела быть не должно.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53742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чтение и запись в файл отвечают функции</a:t>
            </a:r>
            <a:r>
              <a:rPr lang="ru-RU" baseline="0" dirty="0" smtClean="0"/>
              <a:t> </a:t>
            </a:r>
            <a:r>
              <a:rPr lang="en-US" baseline="0" dirty="0" err="1" smtClean="0"/>
              <a:t>infile</a:t>
            </a:r>
            <a:r>
              <a:rPr lang="en-US" baseline="0" dirty="0" smtClean="0"/>
              <a:t>()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outfile</a:t>
            </a:r>
            <a:r>
              <a:rPr lang="en-US" baseline="0" dirty="0" smtClean="0"/>
              <a:t>()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5079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r>
              <a:rPr lang="ru-RU" baseline="0" dirty="0" smtClean="0"/>
              <a:t> программы, которую можно загрузить командой </a:t>
            </a:r>
            <a:r>
              <a:rPr lang="en-US" baseline="0" dirty="0" smtClean="0"/>
              <a:t>load</a:t>
            </a:r>
            <a:r>
              <a:rPr lang="ru-RU" baseline="0" dirty="0" smtClean="0"/>
              <a:t> из текстового файла, например, </a:t>
            </a:r>
            <a:r>
              <a:rPr lang="en-US" baseline="0" dirty="0" smtClean="0"/>
              <a:t>“myprog.il”, </a:t>
            </a:r>
            <a:r>
              <a:rPr lang="ru-RU" baseline="0" dirty="0" smtClean="0"/>
              <a:t>и ее операторы выполнятся сразу.</a:t>
            </a:r>
            <a:endParaRPr lang="en-US" baseline="0" dirty="0" smtClean="0"/>
          </a:p>
          <a:p>
            <a:r>
              <a:rPr lang="ru-RU" baseline="0" dirty="0" smtClean="0"/>
              <a:t>Либо вы можете по очереди по одному оператору ввести с консоли </a:t>
            </a:r>
            <a:r>
              <a:rPr lang="en-US" baseline="0" dirty="0" smtClean="0"/>
              <a:t>SKILL-</a:t>
            </a:r>
            <a:r>
              <a:rPr lang="ru-RU" baseline="0" dirty="0" smtClean="0"/>
              <a:t>окна, и ввести </a:t>
            </a:r>
            <a:r>
              <a:rPr lang="en-US" baseline="0" dirty="0" smtClean="0"/>
              <a:t>Enter </a:t>
            </a:r>
            <a:r>
              <a:rPr lang="ru-RU" baseline="0" dirty="0" smtClean="0"/>
              <a:t>после каждого.</a:t>
            </a:r>
          </a:p>
          <a:p>
            <a:r>
              <a:rPr lang="ru-RU" baseline="0" dirty="0" smtClean="0"/>
              <a:t>Внимание к двойным кавычкам – текстовые редакторы могут вставлять неверный код двойной кавычки, который не воспримется интерпретатором!</a:t>
            </a:r>
          </a:p>
          <a:p>
            <a:r>
              <a:rPr lang="ru-RU" baseline="0" dirty="0" smtClean="0"/>
              <a:t>Внимание в концу строки при вводе в консоль – не должно быть возврата каретки при копировании строки, т.е. вы должны именно в конце строки нажать </a:t>
            </a:r>
            <a:r>
              <a:rPr lang="en-US" baseline="0" dirty="0" smtClean="0"/>
              <a:t>Enter,</a:t>
            </a:r>
            <a:br>
              <a:rPr lang="en-US" baseline="0" dirty="0" smtClean="0"/>
            </a:br>
            <a:r>
              <a:rPr lang="ru-RU" baseline="0" dirty="0" smtClean="0"/>
              <a:t>а не на следующей строке.</a:t>
            </a:r>
            <a:br>
              <a:rPr lang="ru-RU" baseline="0" dirty="0" smtClean="0"/>
            </a:br>
            <a:r>
              <a:rPr lang="ru-RU" baseline="0" dirty="0" smtClean="0"/>
              <a:t>Если длины командного окна консоли </a:t>
            </a:r>
            <a:r>
              <a:rPr lang="en-US" baseline="0" dirty="0" smtClean="0"/>
              <a:t>SKILL </a:t>
            </a:r>
            <a:r>
              <a:rPr lang="ru-RU" baseline="0" dirty="0" smtClean="0"/>
              <a:t>не хватает для размещения всей вашей команды, это тоже может привести к проблеме при ее отработке.</a:t>
            </a:r>
          </a:p>
        </p:txBody>
      </p:sp>
    </p:spTree>
    <p:extLst>
      <p:ext uri="{BB962C8B-B14F-4D97-AF65-F5344CB8AC3E}">
        <p14:creationId xmlns:p14="http://schemas.microsoft.com/office/powerpoint/2010/main" val="2022904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зашифровать вашу программу,</a:t>
            </a:r>
            <a:r>
              <a:rPr lang="ru-RU" baseline="0" dirty="0" smtClean="0"/>
              <a:t> и ее можно будет выполнять, но нельзя прочитать исходный текст.</a:t>
            </a:r>
          </a:p>
          <a:p>
            <a:r>
              <a:rPr lang="ru-RU" baseline="0" dirty="0" smtClean="0"/>
              <a:t>Также можно создавать файлы контекстов – скомпилированные программы, которые работают быстрее, чем интерпретатор.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7434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777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Доступны курсы</a:t>
            </a:r>
            <a:r>
              <a:rPr lang="ru-RU" baseline="0" dirty="0" smtClean="0"/>
              <a:t> для глубокого изучения </a:t>
            </a:r>
            <a:r>
              <a:rPr lang="en-US" baseline="0" dirty="0" smtClean="0"/>
              <a:t>SKILL – </a:t>
            </a:r>
            <a:r>
              <a:rPr lang="ru-RU" baseline="0" dirty="0" smtClean="0"/>
              <a:t>Три части.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Первая часть курса знакомит вас с основами языка программирования </a:t>
            </a:r>
            <a:r>
              <a:rPr lang="en-US" dirty="0" smtClean="0"/>
              <a:t>SKILL. </a:t>
            </a:r>
            <a:r>
              <a:rPr lang="ru-RU" dirty="0" smtClean="0"/>
              <a:t>Вот второй и третьей частях, вы используете язык </a:t>
            </a:r>
            <a:r>
              <a:rPr lang="en-US" dirty="0" smtClean="0"/>
              <a:t>SKILL </a:t>
            </a:r>
            <a:r>
              <a:rPr lang="ru-RU" dirty="0" smtClean="0"/>
              <a:t>для чтения и записи информации в базу данных </a:t>
            </a:r>
            <a:r>
              <a:rPr lang="en-US" dirty="0" smtClean="0"/>
              <a:t>Allegro PCB Editor</a:t>
            </a:r>
            <a:r>
              <a:rPr lang="ru-RU" dirty="0" smtClean="0"/>
              <a:t>, и для взаимодействия с пользователем.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Имеются справочники</a:t>
            </a:r>
            <a:r>
              <a:rPr lang="ru-RU" baseline="0" dirty="0" smtClean="0"/>
              <a:t> – мануалы на английском языке.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235797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</a:t>
            </a:r>
            <a:r>
              <a:rPr lang="ru-RU" baseline="0" dirty="0" smtClean="0"/>
              <a:t> запуске </a:t>
            </a:r>
            <a:r>
              <a:rPr lang="en-US" baseline="0" dirty="0" smtClean="0"/>
              <a:t>PCB Editor </a:t>
            </a:r>
            <a:r>
              <a:rPr lang="ru-RU" baseline="0" dirty="0" smtClean="0"/>
              <a:t>он запускает скрипт </a:t>
            </a:r>
            <a:r>
              <a:rPr lang="ru-RU" dirty="0" smtClean="0"/>
              <a:t>с именем</a:t>
            </a:r>
            <a:r>
              <a:rPr lang="en-US" dirty="0" smtClean="0"/>
              <a:t> </a:t>
            </a:r>
            <a:r>
              <a:rPr lang="en-US" dirty="0" err="1" smtClean="0"/>
              <a:t>allegro.ilinit</a:t>
            </a:r>
            <a:r>
              <a:rPr lang="ru-RU" dirty="0" smtClean="0"/>
              <a:t> из путей </a:t>
            </a:r>
            <a:r>
              <a:rPr lang="ru-RU" dirty="0" err="1" smtClean="0"/>
              <a:t>по-умолчанию</a:t>
            </a:r>
            <a:r>
              <a:rPr lang="ru-RU" dirty="0" smtClean="0"/>
              <a:t>, указанных на слайде. С помощью этого</a:t>
            </a:r>
            <a:r>
              <a:rPr lang="ru-RU" baseline="0" dirty="0" smtClean="0"/>
              <a:t> скрипта вы можете загрузить все необходимые вам скрипты из текущей папки, или из нужных вам папок. В дистрибутиве есть заготовка файла </a:t>
            </a:r>
            <a:r>
              <a:rPr lang="en-US" dirty="0" err="1" smtClean="0"/>
              <a:t>allegro.ilinit</a:t>
            </a:r>
            <a:r>
              <a:rPr lang="ru-RU" dirty="0" smtClean="0"/>
              <a:t>,</a:t>
            </a:r>
            <a:r>
              <a:rPr lang="ru-RU" baseline="0" dirty="0" smtClean="0"/>
              <a:t> который считывает и загружает из текущей папки все скрипты с расширением </a:t>
            </a:r>
            <a:r>
              <a:rPr lang="en-US" baseline="0" dirty="0" smtClean="0"/>
              <a:t>IL.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6302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</a:t>
            </a:r>
            <a:r>
              <a:rPr lang="ru-RU" baseline="0" dirty="0" smtClean="0"/>
              <a:t> не только загрузить скрипты, но и зарегистрировать команды для </a:t>
            </a:r>
            <a:r>
              <a:rPr lang="en-US" baseline="0" dirty="0" smtClean="0"/>
              <a:t>Allegro Command Window, </a:t>
            </a:r>
            <a:r>
              <a:rPr lang="ru-RU" baseline="0" dirty="0" smtClean="0"/>
              <a:t>с помощью которых вы сможете вызывать эти скрипты.</a:t>
            </a:r>
          </a:p>
          <a:p>
            <a:r>
              <a:rPr lang="ru-RU" i="1" dirty="0" smtClean="0"/>
              <a:t>Функция </a:t>
            </a:r>
            <a:r>
              <a:rPr lang="en-US" i="1" dirty="0" err="1" smtClean="0"/>
              <a:t>axlCmdRegister</a:t>
            </a:r>
            <a:r>
              <a:rPr lang="en-US" dirty="0" smtClean="0"/>
              <a:t> </a:t>
            </a:r>
            <a:r>
              <a:rPr lang="ru-RU" dirty="0" smtClean="0"/>
              <a:t>регистрирует команду </a:t>
            </a:r>
            <a:r>
              <a:rPr lang="en-US" dirty="0" smtClean="0"/>
              <a:t>Allegro PCB Editor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3417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также добавить собственное меню к стандартному.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71403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работу</a:t>
            </a:r>
            <a:r>
              <a:rPr lang="ru-RU" baseline="0" dirty="0" smtClean="0"/>
              <a:t> с диалоговыми окнами, или формами.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301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создать форму, как окно с набором</a:t>
            </a:r>
            <a:r>
              <a:rPr lang="ru-RU" baseline="0" dirty="0" smtClean="0"/>
              <a:t> нужных полей в нужных координатах.</a:t>
            </a:r>
          </a:p>
          <a:p>
            <a:r>
              <a:rPr lang="ru-RU" baseline="0" dirty="0" smtClean="0"/>
              <a:t>Потом определить функции </a:t>
            </a:r>
            <a:r>
              <a:rPr lang="en-US" baseline="0" dirty="0" smtClean="0"/>
              <a:t>Callback – </a:t>
            </a:r>
            <a:r>
              <a:rPr lang="ru-RU" baseline="0" dirty="0" smtClean="0"/>
              <a:t>реакции на события в форме.</a:t>
            </a:r>
          </a:p>
          <a:p>
            <a:r>
              <a:rPr lang="ru-RU" baseline="0" dirty="0" smtClean="0"/>
              <a:t>Потом отобразить форму на экране. При изменении данных пользователем будут вызваны функции </a:t>
            </a:r>
            <a:r>
              <a:rPr lang="en-US" baseline="0" dirty="0" smtClean="0"/>
              <a:t>Callback </a:t>
            </a:r>
            <a:r>
              <a:rPr lang="ru-RU" baseline="0" dirty="0" smtClean="0"/>
              <a:t>для реакции на эти изменения.</a:t>
            </a:r>
          </a:p>
          <a:p>
            <a:r>
              <a:rPr lang="ru-RU" baseline="0" dirty="0" smtClean="0"/>
              <a:t>Вы также можете программным путем менять данные в форме.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291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Вот так выглядит</a:t>
            </a:r>
            <a:r>
              <a:rPr lang="ru-RU" baseline="0" dirty="0" smtClean="0"/>
              <a:t> </a:t>
            </a:r>
            <a:r>
              <a:rPr lang="ru-RU" dirty="0" smtClean="0"/>
              <a:t>описание формы</a:t>
            </a:r>
            <a:r>
              <a:rPr lang="ru-RU" baseline="0" dirty="0" smtClean="0"/>
              <a:t> на условном языке описаний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45796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Файл описания формы может быть создан текстовым редактором, и должен иметь расширение </a:t>
            </a:r>
            <a:r>
              <a:rPr lang="en-US" dirty="0" smtClean="0"/>
              <a:t>.</a:t>
            </a:r>
            <a:r>
              <a:rPr lang="en-US" i="1" dirty="0" smtClean="0"/>
              <a:t>form</a:t>
            </a:r>
            <a:endParaRPr lang="en-US" dirty="0" smtClean="0"/>
          </a:p>
          <a:p>
            <a:r>
              <a:rPr lang="ru-RU" dirty="0" smtClean="0"/>
              <a:t>Каждое поле формы имеет имя, координаты, тип и,</a:t>
            </a:r>
            <a:r>
              <a:rPr lang="ru-RU" baseline="0" dirty="0" smtClean="0"/>
              <a:t> если это поле данных, то параметры этих данных или список выбора.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7531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создания</a:t>
            </a:r>
            <a:r>
              <a:rPr lang="ru-RU" baseline="0" dirty="0" smtClean="0"/>
              <a:t> и </a:t>
            </a:r>
            <a:r>
              <a:rPr lang="ru-RU" dirty="0" smtClean="0"/>
              <a:t>отображения формы используются</a:t>
            </a:r>
            <a:r>
              <a:rPr lang="ru-RU" baseline="0" dirty="0" smtClean="0"/>
              <a:t> функции  </a:t>
            </a:r>
            <a:r>
              <a:rPr lang="en-US" baseline="0" dirty="0" err="1" smtClean="0"/>
              <a:t>axlFormCreate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axlFormDisplay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08099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Функция реакции</a:t>
            </a:r>
            <a:r>
              <a:rPr lang="ru-RU" baseline="0" dirty="0" smtClean="0"/>
              <a:t> на событие формы вызывается каждый раз, когда изменяется какое-то поле формы. Она должна принимать один аргумент, это ссылка на определение формы.</a:t>
            </a:r>
          </a:p>
          <a:p>
            <a:r>
              <a:rPr lang="ru-RU" baseline="0" dirty="0" smtClean="0"/>
              <a:t>Обычно функция содержит оператор выбора </a:t>
            </a:r>
            <a:r>
              <a:rPr lang="en-US" baseline="0" dirty="0" smtClean="0"/>
              <a:t>case </a:t>
            </a:r>
            <a:r>
              <a:rPr lang="ru-RU" baseline="0" dirty="0" smtClean="0"/>
              <a:t>для отработки изменений текущего поля – см. пример на слайде.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95796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Доступ к полям формы идет через структуру данных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ru-RU" baseline="0" dirty="0" smtClean="0"/>
              <a:t>с помощью оператора стрелка </a:t>
            </a:r>
            <a:r>
              <a:rPr lang="en-US" baseline="0" dirty="0" smtClean="0"/>
              <a:t>-&gt; </a:t>
            </a:r>
            <a:r>
              <a:rPr lang="ru-RU" baseline="0" dirty="0" smtClean="0"/>
              <a:t>вы обращаетесь к полям </a:t>
            </a:r>
            <a:r>
              <a:rPr lang="en-US" baseline="0" dirty="0" smtClean="0"/>
              <a:t>fields </a:t>
            </a:r>
            <a:r>
              <a:rPr lang="ru-RU" baseline="0" dirty="0" smtClean="0"/>
              <a:t>(список имен полей данных), </a:t>
            </a:r>
            <a:r>
              <a:rPr lang="en-US" baseline="0" dirty="0" err="1" smtClean="0"/>
              <a:t>curField</a:t>
            </a:r>
            <a:r>
              <a:rPr lang="en-US" baseline="0" dirty="0" smtClean="0"/>
              <a:t> – </a:t>
            </a:r>
            <a:r>
              <a:rPr lang="ru-RU" baseline="0" dirty="0" smtClean="0"/>
              <a:t>текущее поле данных, и </a:t>
            </a:r>
            <a:r>
              <a:rPr lang="en-US" baseline="0" dirty="0" err="1" smtClean="0"/>
              <a:t>curValue</a:t>
            </a:r>
            <a:r>
              <a:rPr lang="en-US" baseline="0" dirty="0" smtClean="0"/>
              <a:t> – </a:t>
            </a:r>
            <a:r>
              <a:rPr lang="ru-RU" baseline="0" dirty="0" smtClean="0"/>
              <a:t>текущее значение поля данных.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050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Имеется обширная библиотека готовых скриптов, из которой можно брать примеры различных действий</a:t>
            </a:r>
          </a:p>
          <a:p>
            <a:r>
              <a:rPr lang="ru-RU" dirty="0" smtClean="0"/>
              <a:t>Некоторые</a:t>
            </a:r>
            <a:r>
              <a:rPr lang="ru-RU" baseline="0" dirty="0" smtClean="0"/>
              <a:t> примеры есть также в папке </a:t>
            </a:r>
            <a:r>
              <a:rPr lang="en-US" baseline="0" dirty="0" smtClean="0"/>
              <a:t>EXAMPLES </a:t>
            </a:r>
            <a:r>
              <a:rPr lang="ru-RU" baseline="0" dirty="0" smtClean="0"/>
              <a:t>в инсталляции </a:t>
            </a:r>
            <a:r>
              <a:rPr lang="en-US" baseline="0" dirty="0" smtClean="0"/>
              <a:t>Allegro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66013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Взаимодействие с полями идет через</a:t>
            </a:r>
            <a:r>
              <a:rPr lang="en-US" dirty="0" smtClean="0"/>
              <a:t> </a:t>
            </a:r>
            <a:r>
              <a:rPr lang="ru-RU" dirty="0" smtClean="0"/>
              <a:t>функции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axlFormSetField</a:t>
            </a:r>
            <a:r>
              <a:rPr lang="en-US" dirty="0" smtClean="0"/>
              <a:t>,  </a:t>
            </a:r>
            <a:r>
              <a:rPr lang="en-US" dirty="0" err="1" smtClean="0"/>
              <a:t>axlFormGetField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axlFormSetFieldEditable</a:t>
            </a:r>
            <a:r>
              <a:rPr lang="en-US" dirty="0" smtClean="0"/>
              <a:t>, </a:t>
            </a:r>
            <a:r>
              <a:rPr lang="en-US" dirty="0" err="1" smtClean="0"/>
              <a:t>axlFormSetFieldVisible</a:t>
            </a:r>
            <a:r>
              <a:rPr lang="en-US" dirty="0" smtClean="0"/>
              <a:t>.</a:t>
            </a:r>
          </a:p>
          <a:p>
            <a:r>
              <a:rPr lang="ru-RU" dirty="0" smtClean="0"/>
              <a:t>Некоторые виды полей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Tab,</a:t>
            </a:r>
            <a:r>
              <a:rPr lang="ru-RU" dirty="0" smtClean="0"/>
              <a:t> </a:t>
            </a:r>
            <a:r>
              <a:rPr lang="en-US" dirty="0" smtClean="0"/>
              <a:t>Grid </a:t>
            </a:r>
            <a:r>
              <a:rPr lang="ru-RU" dirty="0" smtClean="0"/>
              <a:t>имеют дополнительные</a:t>
            </a:r>
            <a:r>
              <a:rPr lang="ru-RU" baseline="0" dirty="0" smtClean="0"/>
              <a:t> </a:t>
            </a:r>
            <a:r>
              <a:rPr lang="ru-RU" dirty="0" smtClean="0"/>
              <a:t>функции</a:t>
            </a:r>
            <a:r>
              <a:rPr lang="en-US" dirty="0" smtClean="0"/>
              <a:t> </a:t>
            </a:r>
            <a:r>
              <a:rPr lang="ru-RU" dirty="0" smtClean="0"/>
              <a:t>управления.</a:t>
            </a:r>
            <a:endParaRPr lang="en-US" dirty="0" smtClean="0"/>
          </a:p>
          <a:p>
            <a:r>
              <a:rPr lang="ru-RU" dirty="0" smtClean="0"/>
              <a:t>Смотрите примеры программ в инсталляции.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1561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работать и с формами во вкладке </a:t>
            </a:r>
            <a:r>
              <a:rPr lang="en-US" dirty="0" smtClean="0"/>
              <a:t>Options, </a:t>
            </a:r>
            <a:r>
              <a:rPr lang="ru-RU" dirty="0" smtClean="0"/>
              <a:t>в</a:t>
            </a:r>
            <a:r>
              <a:rPr lang="ru-RU" baseline="0" dirty="0" smtClean="0"/>
              <a:t> том числе – создавать собственную форму </a:t>
            </a:r>
            <a:r>
              <a:rPr lang="en-US" baseline="0" dirty="0" smtClean="0"/>
              <a:t>Options.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83127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Рекомендуем</a:t>
            </a:r>
            <a:r>
              <a:rPr lang="ru-RU" baseline="0" dirty="0" smtClean="0"/>
              <a:t> ознакомиться со статьями на сайте </a:t>
            </a:r>
            <a:r>
              <a:rPr lang="ru-RU" baseline="0" dirty="0" err="1" smtClean="0"/>
              <a:t>саппорта</a:t>
            </a:r>
            <a:r>
              <a:rPr lang="ru-RU" baseline="0" dirty="0" smtClean="0"/>
              <a:t> по интересующим вас темам.</a:t>
            </a:r>
            <a:br>
              <a:rPr lang="ru-RU" baseline="0" dirty="0" smtClean="0"/>
            </a:br>
            <a:r>
              <a:rPr lang="ru-RU" baseline="0" dirty="0" smtClean="0"/>
              <a:t>Например – как сделать графический объект «иерархическое дерево», или как изменять размеры графических объектов на 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52897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работу с объектами базы данных</a:t>
            </a:r>
            <a:r>
              <a:rPr lang="ru-RU" baseline="0" dirty="0" smtClean="0"/>
              <a:t> </a:t>
            </a:r>
            <a:r>
              <a:rPr lang="en-US" baseline="0" dirty="0" smtClean="0"/>
              <a:t>Allegro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8988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r>
              <a:rPr lang="ru-RU" baseline="0" dirty="0" smtClean="0"/>
              <a:t> объекты проекта хранятся как объекты в базе данных.</a:t>
            </a:r>
          </a:p>
          <a:p>
            <a:r>
              <a:rPr lang="ru-RU" baseline="0" dirty="0" smtClean="0"/>
              <a:t>Объекты можно создавать, менять и удалять.</a:t>
            </a:r>
          </a:p>
          <a:p>
            <a:r>
              <a:rPr lang="ru-RU" baseline="0" dirty="0" smtClean="0"/>
              <a:t>Для работы с базой служат функции </a:t>
            </a:r>
            <a:r>
              <a:rPr lang="en-US" dirty="0" smtClean="0"/>
              <a:t>AXL-SKILL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Функции </a:t>
            </a:r>
            <a:r>
              <a:rPr lang="en-US" dirty="0" smtClean="0"/>
              <a:t>AXL </a:t>
            </a:r>
            <a:r>
              <a:rPr lang="ru-RU" dirty="0" smtClean="0"/>
              <a:t>разделены на семейства, которые имеют схожий способ вызова, и схожую часть имени, например, семейство </a:t>
            </a:r>
            <a:r>
              <a:rPr lang="en-US" dirty="0" err="1" smtClean="0"/>
              <a:t>axlDBCreate</a:t>
            </a:r>
            <a:r>
              <a:rPr lang="en-US" dirty="0" smtClean="0"/>
              <a:t>, </a:t>
            </a:r>
            <a:r>
              <a:rPr lang="ru-RU" dirty="0" smtClean="0"/>
              <a:t>в составе которого есть</a:t>
            </a:r>
            <a:r>
              <a:rPr lang="en-US" dirty="0" smtClean="0"/>
              <a:t> </a:t>
            </a:r>
            <a:r>
              <a:rPr lang="en-US" i="1" dirty="0" err="1" smtClean="0"/>
              <a:t>axlDBCreateShape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axlDBCreateSymbol</a:t>
            </a:r>
            <a:endParaRPr lang="ru-RU" i="1" baseline="0" dirty="0" smtClean="0"/>
          </a:p>
          <a:p>
            <a:pPr lvl="1"/>
            <a:r>
              <a:rPr lang="ru-RU" i="1" dirty="0" smtClean="0"/>
              <a:t>Имена чувствительны к регистру</a:t>
            </a:r>
            <a:r>
              <a:rPr lang="en-US" i="1" dirty="0" smtClean="0"/>
              <a:t>. </a:t>
            </a:r>
            <a:r>
              <a:rPr lang="en-US" i="1" dirty="0" err="1" smtClean="0"/>
              <a:t>axlD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i="1" dirty="0" err="1" smtClean="0"/>
              <a:t>GetDesign</a:t>
            </a:r>
            <a:r>
              <a:rPr lang="en-US" i="1" dirty="0" smtClean="0"/>
              <a:t>() </a:t>
            </a:r>
            <a:r>
              <a:rPr lang="ru-RU" i="1" dirty="0" smtClean="0"/>
              <a:t>но не</a:t>
            </a:r>
            <a:r>
              <a:rPr lang="en-US" i="1" dirty="0" smtClean="0"/>
              <a:t> </a:t>
            </a:r>
            <a:r>
              <a:rPr lang="en-US" i="1" dirty="0" err="1" smtClean="0"/>
              <a:t>axlD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i="1" dirty="0" err="1" smtClean="0"/>
              <a:t>GetDesign</a:t>
            </a:r>
            <a:r>
              <a:rPr lang="en-US" i="1" dirty="0" smtClean="0"/>
              <a:t>().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96298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smtClean="0"/>
              <a:t>AXL-SKILL </a:t>
            </a:r>
            <a:r>
              <a:rPr lang="ru-RU" dirty="0" smtClean="0"/>
              <a:t>хранит и физическую, и логическую информацию о проекте ПП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Физическая информация – это геометрия, например, проводящий рисунок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Логическая информация – это такие объекты, как цепи или логические компоненты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Также имеются такие типы объектов, как параметры проекта, отображения, текста и др.</a:t>
            </a:r>
            <a:endParaRPr lang="en-US" dirty="0" smtClean="0"/>
          </a:p>
          <a:p>
            <a:r>
              <a:rPr lang="ru-RU" dirty="0" smtClean="0"/>
              <a:t>Описание структуры и иерархии объектов</a:t>
            </a:r>
            <a:r>
              <a:rPr lang="ru-RU" baseline="0" dirty="0" smtClean="0"/>
              <a:t> дано в мануалах по языку </a:t>
            </a:r>
            <a:r>
              <a:rPr lang="en-US" baseline="0" dirty="0" smtClean="0"/>
              <a:t>SKILL </a:t>
            </a:r>
            <a:r>
              <a:rPr lang="ru-RU" baseline="0" dirty="0" smtClean="0"/>
              <a:t>в дистрибутиве.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0341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объект базы </a:t>
            </a:r>
            <a:r>
              <a:rPr lang="en-US" dirty="0" smtClean="0"/>
              <a:t>Allegro PCB Editor </a:t>
            </a:r>
            <a:r>
              <a:rPr lang="ru-RU" dirty="0" smtClean="0"/>
              <a:t>имеет уникальный</a:t>
            </a:r>
            <a:r>
              <a:rPr lang="en-US" dirty="0" smtClean="0"/>
              <a:t> </a:t>
            </a:r>
            <a:r>
              <a:rPr lang="en-US" i="1" dirty="0" err="1" smtClean="0"/>
              <a:t>dbid</a:t>
            </a:r>
            <a:r>
              <a:rPr lang="en-US" i="1" dirty="0" smtClean="0"/>
              <a:t> </a:t>
            </a:r>
            <a:r>
              <a:rPr lang="en-US" dirty="0" smtClean="0"/>
              <a:t>(database identifier)</a:t>
            </a:r>
            <a:r>
              <a:rPr lang="ru-RU" dirty="0" smtClean="0"/>
              <a:t>, ассоциированный с ним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Когда вы вызываете функцию для выполнения операции надо объектом базы данных, вы идентифицируете объект для этой функции путем передачи ей этого </a:t>
            </a:r>
            <a:r>
              <a:rPr lang="en-US" i="1" dirty="0" err="1" smtClean="0"/>
              <a:t>dbid</a:t>
            </a:r>
            <a:r>
              <a:rPr lang="en-US" i="1" dirty="0" smtClean="0"/>
              <a:t> </a:t>
            </a:r>
            <a:r>
              <a:rPr lang="ru-RU" dirty="0" smtClean="0"/>
              <a:t>как аргумента</a:t>
            </a:r>
            <a:r>
              <a:rPr lang="en-US" dirty="0" smtClean="0"/>
              <a:t>.</a:t>
            </a:r>
          </a:p>
          <a:p>
            <a:r>
              <a:rPr lang="ru-RU" dirty="0" smtClean="0"/>
              <a:t>Только функции</a:t>
            </a:r>
            <a:r>
              <a:rPr lang="en-US" dirty="0" smtClean="0"/>
              <a:t> AXL </a:t>
            </a:r>
            <a:r>
              <a:rPr lang="ru-RU" dirty="0" smtClean="0"/>
              <a:t>могут создавать</a:t>
            </a:r>
            <a:r>
              <a:rPr lang="en-US" dirty="0" smtClean="0"/>
              <a:t> </a:t>
            </a:r>
            <a:r>
              <a:rPr lang="ru-RU" dirty="0" smtClean="0"/>
              <a:t>идентификаторы объектов </a:t>
            </a:r>
            <a:r>
              <a:rPr lang="en-US" i="1" dirty="0" err="1" smtClean="0"/>
              <a:t>dbid</a:t>
            </a:r>
            <a:r>
              <a:rPr lang="en-US" dirty="0" smtClean="0"/>
              <a:t>. </a:t>
            </a:r>
            <a:r>
              <a:rPr lang="ru-RU" dirty="0" smtClean="0"/>
              <a:t>Вы не можете менять </a:t>
            </a:r>
            <a:r>
              <a:rPr lang="en-US" i="1" dirty="0" err="1" smtClean="0"/>
              <a:t>dbid</a:t>
            </a:r>
            <a:r>
              <a:rPr lang="ru-RU" i="1" dirty="0" smtClean="0"/>
              <a:t> напрямую</a:t>
            </a:r>
            <a:r>
              <a:rPr lang="en-US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425481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Каждый объект</a:t>
            </a:r>
            <a:r>
              <a:rPr lang="ru-RU" baseline="0" dirty="0" smtClean="0"/>
              <a:t> имеет ассоциированный с ним «тип объекта» и набор атрибутов, описывающих этот объект.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8390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– дизайн печатной платы является объектом. В нем содержатся</a:t>
            </a:r>
            <a:r>
              <a:rPr lang="ru-RU" baseline="0" dirty="0" smtClean="0"/>
              <a:t> такие атрибуты, как список шин, список определений компонентов, список компонентов, список </a:t>
            </a:r>
            <a:r>
              <a:rPr lang="ru-RU" baseline="0" dirty="0" err="1" smtClean="0"/>
              <a:t>диф.пар</a:t>
            </a:r>
            <a:r>
              <a:rPr lang="ru-RU" baseline="0" dirty="0" smtClean="0"/>
              <a:t>, список </a:t>
            </a:r>
            <a:r>
              <a:rPr lang="en-US" baseline="0" dirty="0" smtClean="0"/>
              <a:t>DRC, </a:t>
            </a:r>
            <a:r>
              <a:rPr lang="ru-RU" baseline="0" dirty="0" smtClean="0"/>
              <a:t>и так далее.</a:t>
            </a:r>
            <a:br>
              <a:rPr lang="ru-RU" baseline="0" dirty="0" smtClean="0"/>
            </a:br>
            <a:r>
              <a:rPr lang="ru-RU" baseline="0" dirty="0" smtClean="0"/>
              <a:t>Получив идентификатор объекта «</a:t>
            </a:r>
            <a:r>
              <a:rPr lang="en-US" baseline="0" dirty="0" smtClean="0"/>
              <a:t>Design</a:t>
            </a:r>
            <a:r>
              <a:rPr lang="ru-RU" baseline="0" dirty="0" smtClean="0"/>
              <a:t>», вы можете получить доступ к его атрибутам, точнее, к их идентификаторам.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541736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Объект типа </a:t>
            </a:r>
            <a:r>
              <a:rPr lang="en-US" dirty="0" smtClean="0"/>
              <a:t>DRC </a:t>
            </a:r>
            <a:r>
              <a:rPr lang="ru-RU" dirty="0" smtClean="0"/>
              <a:t>имеет такие атрибуты, как реальное значение и ожидаемое</a:t>
            </a:r>
            <a:r>
              <a:rPr lang="ru-RU" baseline="0" dirty="0" smtClean="0"/>
              <a:t> значение параметра (например, зазор), координаты </a:t>
            </a:r>
            <a:r>
              <a:rPr lang="en-US" baseline="0" dirty="0" smtClean="0"/>
              <a:t>DRC-</a:t>
            </a:r>
            <a:r>
              <a:rPr lang="ru-RU" baseline="0" dirty="0" smtClean="0"/>
              <a:t>маркера, и другие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61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сайте поддержки имеется форум, где идет активный обмен опытом, можно задать вопрос по</a:t>
            </a:r>
            <a:r>
              <a:rPr lang="ru-RU" baseline="0" dirty="0" smtClean="0"/>
              <a:t> программированию на </a:t>
            </a:r>
            <a:r>
              <a:rPr lang="en-US" baseline="0" dirty="0" smtClean="0"/>
              <a:t>SKILL </a:t>
            </a:r>
            <a:r>
              <a:rPr lang="ru-RU" baseline="0" dirty="0" smtClean="0"/>
              <a:t>и получить ответы или примеры программ.</a:t>
            </a:r>
          </a:p>
          <a:p>
            <a:r>
              <a:rPr lang="ru-RU" baseline="0" dirty="0" smtClean="0"/>
              <a:t>История форума многолетняя, там можно искать по ключевым словам.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9778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извлечения значения атрибута вы используете оператор</a:t>
            </a:r>
            <a:r>
              <a:rPr lang="en-US" dirty="0" smtClean="0"/>
              <a:t> </a:t>
            </a:r>
            <a:r>
              <a:rPr lang="ru-RU" dirty="0" smtClean="0"/>
              <a:t>«стрелка» </a:t>
            </a:r>
            <a:r>
              <a:rPr lang="en-US" dirty="0" smtClean="0"/>
              <a:t>-&gt;</a:t>
            </a:r>
            <a:endParaRPr lang="ru-RU" dirty="0" smtClean="0"/>
          </a:p>
          <a:p>
            <a:r>
              <a:rPr lang="ru-RU" dirty="0" smtClean="0"/>
              <a:t>Можно использовать стрелку и знак вопроса для получения списка всех атрибутов данного объекта.</a:t>
            </a:r>
            <a:br>
              <a:rPr lang="ru-RU" dirty="0" smtClean="0"/>
            </a:br>
            <a:r>
              <a:rPr lang="ru-RU" dirty="0" smtClean="0"/>
              <a:t>Вы увидите их на экране, списком в скобках.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Использовав стрелку и два знака вопроса подряд, вы сможете увидеть все значения атрибутов (в обратном порядке).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472469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получить идентификатор проекта функцией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axlDBGetDesign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 затем операторами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-&gt;?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или -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&gt;?? </a:t>
            </a:r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получить доступ к его атрибутам.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Тип каждого</a:t>
            </a:r>
            <a:r>
              <a:rPr lang="ru-RU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атрибута можно получить, используя функцию </a:t>
            </a:r>
            <a:r>
              <a:rPr lang="en-US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type.</a:t>
            </a:r>
          </a:p>
          <a:p>
            <a:r>
              <a:rPr lang="ru-RU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Если атрибут содержит список идентификаторов, то с каждым из объектов списка можно работать, получая содержимое с помощью оператора </a:t>
            </a:r>
            <a:r>
              <a:rPr lang="en-US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86138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программы</a:t>
            </a:r>
            <a:r>
              <a:rPr lang="ru-RU" baseline="0" dirty="0" smtClean="0"/>
              <a:t> на </a:t>
            </a:r>
            <a:r>
              <a:rPr lang="en-US" baseline="0" dirty="0" smtClean="0"/>
              <a:t>SKILL – </a:t>
            </a:r>
            <a:r>
              <a:rPr lang="ru-RU" baseline="0" dirty="0" smtClean="0"/>
              <a:t>печать местоположения всех компонентов платы.</a:t>
            </a:r>
          </a:p>
          <a:p>
            <a:r>
              <a:rPr lang="ru-RU" baseline="0" dirty="0" smtClean="0"/>
              <a:t>Мы взяли идентификатор проекта функцией </a:t>
            </a:r>
            <a:r>
              <a:rPr lang="en-US" baseline="0" dirty="0" err="1" smtClean="0"/>
              <a:t>axlDBGetDesign</a:t>
            </a:r>
            <a:r>
              <a:rPr lang="en-US" baseline="0" dirty="0" smtClean="0"/>
              <a:t>(), </a:t>
            </a:r>
            <a:r>
              <a:rPr lang="ru-RU" baseline="0" dirty="0" smtClean="0"/>
              <a:t>получили атрибут - список компонентов, для каждого элемента списка мы взяли атрибут – имя,</a:t>
            </a:r>
            <a:br>
              <a:rPr lang="ru-RU" baseline="0" dirty="0" smtClean="0"/>
            </a:br>
            <a:r>
              <a:rPr lang="ru-RU" baseline="0" dirty="0" smtClean="0"/>
              <a:t>атрибут – символ (отображаемый на плате), и для этого символа – атрибут – координаты </a:t>
            </a:r>
            <a:r>
              <a:rPr lang="en-US" baseline="0" dirty="0" smtClean="0"/>
              <a:t>XY.</a:t>
            </a:r>
          </a:p>
          <a:p>
            <a:r>
              <a:rPr lang="ru-RU" baseline="0" dirty="0" smtClean="0"/>
              <a:t>Имя мы печатаем как текст %</a:t>
            </a:r>
            <a:r>
              <a:rPr lang="en-US" baseline="0" dirty="0" smtClean="0"/>
              <a:t>s</a:t>
            </a:r>
            <a:r>
              <a:rPr lang="ru-RU" baseline="0" dirty="0" smtClean="0"/>
              <a:t>, а координаты – как список чисел с форматом %</a:t>
            </a:r>
            <a:r>
              <a:rPr lang="en-US" baseline="0" dirty="0" smtClean="0"/>
              <a:t>L, </a:t>
            </a:r>
            <a:r>
              <a:rPr lang="ru-RU" baseline="0" dirty="0" smtClean="0"/>
              <a:t>после чего переводим строку</a:t>
            </a:r>
            <a:r>
              <a:rPr lang="en-US" baseline="0" dirty="0" smtClean="0"/>
              <a:t>.</a:t>
            </a:r>
          </a:p>
          <a:p>
            <a:r>
              <a:rPr lang="ru-RU" baseline="0" dirty="0" smtClean="0"/>
              <a:t>Сохраните эту программу в виде текстового файла и загрузите в окно </a:t>
            </a:r>
            <a:r>
              <a:rPr lang="en-US" baseline="0" dirty="0" smtClean="0"/>
              <a:t>Skill </a:t>
            </a:r>
            <a:r>
              <a:rPr lang="ru-RU" baseline="0" dirty="0" smtClean="0"/>
              <a:t>командой</a:t>
            </a:r>
            <a:r>
              <a:rPr lang="en-US" baseline="0" dirty="0" smtClean="0"/>
              <a:t> load, </a:t>
            </a:r>
            <a:r>
              <a:rPr lang="ru-RU" baseline="0" dirty="0" smtClean="0"/>
              <a:t>и она сразу выполнится.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34729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Функция</a:t>
            </a:r>
            <a:r>
              <a:rPr lang="ru-RU" baseline="0" dirty="0" smtClean="0"/>
              <a:t> управления фильтром настраивает, какие типы объектов доступны во вкладке </a:t>
            </a:r>
            <a:r>
              <a:rPr lang="en-US" baseline="0" dirty="0" smtClean="0"/>
              <a:t>Find, </a:t>
            </a:r>
            <a:r>
              <a:rPr lang="ru-RU" baseline="0" dirty="0" smtClean="0"/>
              <a:t>и какие из них надо выставить как отмеченные.</a:t>
            </a:r>
            <a:br>
              <a:rPr lang="ru-RU" baseline="0" dirty="0" smtClean="0"/>
            </a:br>
            <a:r>
              <a:rPr lang="ru-RU" baseline="0" dirty="0" smtClean="0"/>
              <a:t>С ее помощью вы можете выбирать требуемые объекты дизайна для выполнения операций.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24600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Например – вы хотите получить</a:t>
            </a:r>
            <a:r>
              <a:rPr lang="ru-RU" baseline="0" dirty="0" smtClean="0"/>
              <a:t> список всех выводов в проекте, именно как «список» в программе </a:t>
            </a:r>
            <a:r>
              <a:rPr lang="en-US" baseline="0" dirty="0" smtClean="0"/>
              <a:t>SKILL, </a:t>
            </a:r>
            <a:r>
              <a:rPr lang="ru-RU" baseline="0" dirty="0" smtClean="0"/>
              <a:t>для дальнейшей обработки каждого вывода средствами программы.</a:t>
            </a:r>
            <a:br>
              <a:rPr lang="ru-RU" baseline="0" dirty="0" smtClean="0"/>
            </a:br>
            <a:r>
              <a:rPr lang="ru-RU" baseline="0" dirty="0" smtClean="0"/>
              <a:t>На слайде показана последовательность действий – мы сбрасываем выбор объектов, затем устанавливаем фильтр для выбора только объектов типа </a:t>
            </a:r>
            <a:r>
              <a:rPr lang="en-US" baseline="0" dirty="0" smtClean="0"/>
              <a:t>pin</a:t>
            </a:r>
            <a:r>
              <a:rPr lang="ru-RU" baseline="0" dirty="0" smtClean="0"/>
              <a:t>, и выделяем все эти объекты. Затем мы получаем список выбранных объектов (как список их </a:t>
            </a:r>
            <a:r>
              <a:rPr lang="en-US" baseline="0" dirty="0" smtClean="0"/>
              <a:t>id).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37496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 можете добавлять к базе данных</a:t>
            </a:r>
            <a:r>
              <a:rPr lang="ru-RU" baseline="0" dirty="0" smtClean="0"/>
              <a:t> объекты.</a:t>
            </a:r>
            <a:br>
              <a:rPr lang="ru-RU" baseline="0" dirty="0" smtClean="0"/>
            </a:br>
            <a:r>
              <a:rPr lang="ru-RU" baseline="0" dirty="0" smtClean="0"/>
              <a:t>Например, </a:t>
            </a:r>
            <a:r>
              <a:rPr lang="en-US" baseline="0" dirty="0" err="1" smtClean="0"/>
              <a:t>axlDBCreateLine</a:t>
            </a:r>
            <a:r>
              <a:rPr lang="en-US" baseline="0" dirty="0" smtClean="0"/>
              <a:t> </a:t>
            </a:r>
            <a:r>
              <a:rPr lang="ru-RU" baseline="0" dirty="0" smtClean="0"/>
              <a:t>для добавления линий и проводников.</a:t>
            </a:r>
          </a:p>
          <a:p>
            <a:r>
              <a:rPr lang="ru-RU" baseline="0" dirty="0" smtClean="0"/>
              <a:t>Функция возвращает </a:t>
            </a:r>
            <a:r>
              <a:rPr lang="en-US" baseline="0" dirty="0" smtClean="0"/>
              <a:t>nil, </a:t>
            </a:r>
            <a:r>
              <a:rPr lang="ru-RU" baseline="0" dirty="0" smtClean="0"/>
              <a:t>если объект нельзя создать.</a:t>
            </a:r>
          </a:p>
          <a:p>
            <a:r>
              <a:rPr lang="ru-RU" baseline="0" dirty="0" smtClean="0"/>
              <a:t>Если объект создан, то возвращается список из двух элементов</a:t>
            </a:r>
            <a:r>
              <a:rPr lang="en-US" baseline="0" dirty="0" smtClean="0"/>
              <a:t>:</a:t>
            </a:r>
          </a:p>
          <a:p>
            <a:r>
              <a:rPr lang="ru-RU" baseline="0" dirty="0" smtClean="0"/>
              <a:t>Первый объект – список всех </a:t>
            </a:r>
            <a:r>
              <a:rPr lang="en-US" baseline="0" dirty="0" smtClean="0"/>
              <a:t>DBID </a:t>
            </a:r>
            <a:r>
              <a:rPr lang="ru-RU" baseline="0" dirty="0" smtClean="0"/>
              <a:t>всех созданных линий,</a:t>
            </a:r>
            <a:br>
              <a:rPr lang="ru-RU" baseline="0" dirty="0" smtClean="0"/>
            </a:br>
            <a:r>
              <a:rPr lang="ru-RU" baseline="0" dirty="0" smtClean="0"/>
              <a:t>а второй – </a:t>
            </a:r>
            <a:r>
              <a:rPr lang="en-US" baseline="0" dirty="0" smtClean="0"/>
              <a:t>nil </a:t>
            </a:r>
            <a:r>
              <a:rPr lang="ru-RU" baseline="0" dirty="0" smtClean="0"/>
              <a:t>при отсутствии ошибок </a:t>
            </a:r>
            <a:r>
              <a:rPr lang="en-US" baseline="0" dirty="0" smtClean="0"/>
              <a:t>DRC, </a:t>
            </a:r>
            <a:r>
              <a:rPr lang="ru-RU" baseline="0" dirty="0" smtClean="0"/>
              <a:t>и </a:t>
            </a:r>
            <a:r>
              <a:rPr lang="en-US" baseline="0" dirty="0" smtClean="0"/>
              <a:t>t </a:t>
            </a:r>
            <a:r>
              <a:rPr lang="ru-RU" baseline="0" dirty="0" smtClean="0"/>
              <a:t>при возникновении </a:t>
            </a:r>
            <a:r>
              <a:rPr lang="en-US" baseline="0" dirty="0" smtClean="0"/>
              <a:t>DRC.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699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</a:t>
            </a:r>
            <a:r>
              <a:rPr lang="ru-RU" baseline="0" dirty="0" smtClean="0"/>
              <a:t> можете добавлять не одиночные сегменты линий, а наборы, состоящие из нескольких линий и дуг.</a:t>
            </a:r>
          </a:p>
          <a:p>
            <a:r>
              <a:rPr lang="ru-RU" baseline="0" dirty="0" smtClean="0"/>
              <a:t>Вы можете добавлять собственные маркеры </a:t>
            </a:r>
            <a:r>
              <a:rPr lang="en-US" baseline="0" dirty="0" smtClean="0"/>
              <a:t>DRC</a:t>
            </a:r>
            <a:r>
              <a:rPr lang="ru-RU" baseline="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02459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Можно запрашивать</a:t>
            </a:r>
            <a:r>
              <a:rPr lang="ru-RU" baseline="0" dirty="0" smtClean="0"/>
              <a:t> текстовую информацию от пользователя</a:t>
            </a:r>
            <a:r>
              <a:rPr lang="en-US" baseline="0" dirty="0" smtClean="0"/>
              <a:t> </a:t>
            </a:r>
            <a:r>
              <a:rPr lang="ru-RU" baseline="0" dirty="0" smtClean="0"/>
              <a:t>функцией </a:t>
            </a:r>
            <a:r>
              <a:rPr lang="en-US" baseline="0" dirty="0" err="1" smtClean="0"/>
              <a:t>axlEnterString</a:t>
            </a:r>
            <a:r>
              <a:rPr lang="en-US" baseline="0" dirty="0" smtClean="0"/>
              <a:t>,</a:t>
            </a:r>
            <a:r>
              <a:rPr lang="ru-RU" baseline="0" dirty="0" smtClean="0"/>
              <a:t> или выдавать окно сообщений функцией </a:t>
            </a:r>
            <a:r>
              <a:rPr lang="en-US" baseline="0" dirty="0" err="1" smtClean="0"/>
              <a:t>axlUIConfirm</a:t>
            </a:r>
            <a:r>
              <a:rPr lang="ru-RU" baseline="0" dirty="0" smtClean="0"/>
              <a:t>, в котором пользователь должен нажать кнопку </a:t>
            </a:r>
            <a:r>
              <a:rPr lang="en-US" baseline="0" dirty="0" smtClean="0"/>
              <a:t>OK.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20824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Функция</a:t>
            </a:r>
            <a:r>
              <a:rPr lang="ru-RU" baseline="0" dirty="0" smtClean="0"/>
              <a:t> </a:t>
            </a:r>
            <a:r>
              <a:rPr lang="en-US" baseline="0" dirty="0" err="1" smtClean="0"/>
              <a:t>axlViewCreate</a:t>
            </a:r>
            <a:r>
              <a:rPr lang="en-US" baseline="0" dirty="0" smtClean="0"/>
              <a:t> </a:t>
            </a:r>
            <a:r>
              <a:rPr lang="ru-RU" baseline="0" dirty="0" smtClean="0"/>
              <a:t>позволяет открыть текстовое окно и вывести в него текстовый файл </a:t>
            </a:r>
            <a:r>
              <a:rPr lang="en-US" baseline="0" dirty="0" smtClean="0"/>
              <a:t>ASCII.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8774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Случается</a:t>
            </a:r>
            <a:r>
              <a:rPr lang="ru-RU" baseline="0" dirty="0" smtClean="0"/>
              <a:t>, что </a:t>
            </a:r>
            <a:r>
              <a:rPr lang="en-US" baseline="0" dirty="0" smtClean="0"/>
              <a:t>id </a:t>
            </a:r>
            <a:r>
              <a:rPr lang="ru-RU" baseline="0" dirty="0" smtClean="0"/>
              <a:t>отделяется от объекта, устаревает. Например, если объект  удалили или он распался на 2 объекта. У таких </a:t>
            </a:r>
            <a:r>
              <a:rPr lang="en-US" baseline="0" dirty="0" smtClean="0"/>
              <a:t>id </a:t>
            </a:r>
            <a:r>
              <a:rPr lang="ru-RU" baseline="0" dirty="0" smtClean="0"/>
              <a:t>нет атрибутов и нет типа.  Использование таких </a:t>
            </a:r>
            <a:r>
              <a:rPr lang="en-US" baseline="0" dirty="0" smtClean="0"/>
              <a:t>id </a:t>
            </a:r>
            <a:r>
              <a:rPr lang="ru-RU" baseline="0" dirty="0" smtClean="0"/>
              <a:t>в функциях может привести к непредсказуемым последствиям.</a:t>
            </a:r>
          </a:p>
          <a:p>
            <a:r>
              <a:rPr lang="ru-RU" baseline="0" dirty="0" smtClean="0"/>
              <a:t>Ситуации, в которых </a:t>
            </a:r>
            <a:r>
              <a:rPr lang="en-US" baseline="0" dirty="0" smtClean="0"/>
              <a:t>id </a:t>
            </a:r>
            <a:r>
              <a:rPr lang="ru-RU" baseline="0" dirty="0" smtClean="0"/>
              <a:t>устаревает</a:t>
            </a:r>
            <a:r>
              <a:rPr lang="en-US" baseline="0" dirty="0" smtClean="0"/>
              <a:t>: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Объект удален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Произошел возврат из подпрограммы в редактор </a:t>
            </a:r>
            <a:r>
              <a:rPr lang="en-US" baseline="0" dirty="0" smtClean="0"/>
              <a:t>Allegro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Добавленная линия коснулась существующей линии, и та распалась на две части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Вы запустили </a:t>
            </a:r>
            <a:r>
              <a:rPr lang="en-US" baseline="0" dirty="0" smtClean="0"/>
              <a:t>Allegro PCB Editor </a:t>
            </a:r>
            <a:r>
              <a:rPr lang="ru-RU" baseline="0" dirty="0" smtClean="0"/>
              <a:t>из окна </a:t>
            </a:r>
            <a:r>
              <a:rPr lang="en-US" baseline="0" dirty="0" smtClean="0"/>
              <a:t>SKILL </a:t>
            </a:r>
            <a:r>
              <a:rPr lang="ru-RU" baseline="0" dirty="0" smtClean="0"/>
              <a:t>через функцию </a:t>
            </a:r>
            <a:r>
              <a:rPr lang="en-US" baseline="0" dirty="0" smtClean="0"/>
              <a:t>Shell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Вы открыли новый дизайн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Имеется</a:t>
            </a:r>
            <a:r>
              <a:rPr lang="ru-RU" baseline="0" dirty="0" smtClean="0"/>
              <a:t> множество статей и </a:t>
            </a:r>
            <a:r>
              <a:rPr lang="en-US" baseline="0" dirty="0" smtClean="0"/>
              <a:t>Application Notes </a:t>
            </a:r>
            <a:r>
              <a:rPr lang="ru-RU" baseline="0" dirty="0" smtClean="0"/>
              <a:t>на сайте поддержки </a:t>
            </a:r>
            <a:r>
              <a:rPr lang="en-US" baseline="0" dirty="0" smtClean="0"/>
              <a:t>Cadence. </a:t>
            </a:r>
            <a:r>
              <a:rPr lang="ru-RU" baseline="0" dirty="0" smtClean="0"/>
              <a:t>Их можно искать по ключевым словам.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151112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69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Рассмотрим функцию.</a:t>
            </a:r>
          </a:p>
          <a:p>
            <a:r>
              <a:rPr lang="ru-RU" dirty="0" smtClean="0"/>
              <a:t>В первой строке мы регистрируем</a:t>
            </a:r>
            <a:r>
              <a:rPr lang="ru-RU" baseline="0" dirty="0" smtClean="0"/>
              <a:t> команду редактора </a:t>
            </a:r>
            <a:r>
              <a:rPr lang="en-US" baseline="0" dirty="0" err="1" smtClean="0"/>
              <a:t>suppads</a:t>
            </a:r>
            <a:r>
              <a:rPr lang="en-US" baseline="0" dirty="0" smtClean="0"/>
              <a:t>. </a:t>
            </a:r>
            <a:r>
              <a:rPr lang="ru-RU" baseline="0" dirty="0" smtClean="0"/>
              <a:t>Затем определяем новую функцию с именем </a:t>
            </a:r>
            <a:r>
              <a:rPr lang="en-US" sz="1200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getNetPads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Создаем</a:t>
            </a:r>
            <a:r>
              <a:rPr lang="ru-RU" sz="1200" baseline="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локальные переменные. Открываем файл для записи.</a:t>
            </a:r>
          </a:p>
          <a:p>
            <a:r>
              <a:rPr lang="ru-RU" sz="1200" baseline="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Очищаем текущий фильтр выбора, и задаем выбор объектов типа </a:t>
            </a:r>
            <a:r>
              <a:rPr lang="en-US" sz="1200" baseline="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pins. </a:t>
            </a:r>
            <a:r>
              <a:rPr lang="ru-RU" sz="1200" baseline="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Выделяем их все.</a:t>
            </a:r>
          </a:p>
          <a:p>
            <a:r>
              <a:rPr lang="ru-RU" sz="1200" baseline="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Получаем набор выбранных объектов в переменную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ffPinList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7345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Задаем</a:t>
            </a:r>
            <a:r>
              <a:rPr lang="ru-RU" baseline="0" dirty="0" smtClean="0"/>
              <a:t> требуемые значения четырех локальных переменных. Печатаем их в выходной файл, как заголовки столбцов.</a:t>
            </a:r>
          </a:p>
          <a:p>
            <a:r>
              <a:rPr lang="ru-RU" baseline="0" dirty="0" smtClean="0"/>
              <a:t>Делаем цикл по списку объектов, считываем имя цепи для каждого </a:t>
            </a:r>
            <a:r>
              <a:rPr lang="ru-RU" baseline="0" dirty="0" err="1" smtClean="0"/>
              <a:t>пина</a:t>
            </a:r>
            <a:r>
              <a:rPr lang="ru-RU" baseline="0" dirty="0" smtClean="0"/>
              <a:t>, затем узнаем, задан ли признак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padSuppresion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для него.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46031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 затем печатаем в выходной файл имя цепи, значение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padSuppresion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имя </a:t>
            </a:r>
            <a:r>
              <a:rPr lang="ru-RU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пина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и координаты </a:t>
            </a:r>
            <a:r>
              <a:rPr lang="ru-RU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пина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Затем закрываем выходной файл и выводим его в отдельном окне на экран.</a:t>
            </a:r>
          </a:p>
          <a:p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Функцию можно загрузить</a:t>
            </a:r>
            <a:r>
              <a:rPr lang="ru-RU" sz="1200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командой </a:t>
            </a:r>
            <a:r>
              <a:rPr lang="en-US" sz="1200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skill load </a:t>
            </a:r>
            <a:r>
              <a:rPr lang="ru-RU" sz="1200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с указанием имени </a:t>
            </a:r>
            <a:r>
              <a:rPr lang="ru-RU" sz="1200" baseline="0" smtClean="0">
                <a:latin typeface="Courier New" panose="02070309020205020404" pitchFamily="49" charset="0"/>
                <a:cs typeface="Courier New" panose="02070309020205020404" pitchFamily="49" charset="0"/>
              </a:rPr>
              <a:t>файла программы</a:t>
            </a:r>
            <a:r>
              <a:rPr lang="en-US" sz="1200" baseline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ru-RU" sz="1200" baseline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а вызвать ее выполнение – командой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suppads</a:t>
            </a:r>
            <a:r>
              <a:rPr lang="ru-RU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которую мы зарегистрировали.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28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доступны</a:t>
            </a:r>
            <a:r>
              <a:rPr lang="ru-RU" baseline="0" dirty="0" smtClean="0"/>
              <a:t> записи семинаров про</a:t>
            </a:r>
            <a:r>
              <a:rPr lang="en-US" baseline="0" dirty="0" smtClean="0"/>
              <a:t> </a:t>
            </a:r>
            <a:r>
              <a:rPr lang="ru-RU" baseline="0" dirty="0" smtClean="0"/>
              <a:t>возможности </a:t>
            </a:r>
            <a:r>
              <a:rPr lang="en-US" baseline="0" dirty="0" smtClean="0"/>
              <a:t>SKILL.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212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002180" y="9428584"/>
            <a:ext cx="665366" cy="498055"/>
          </a:xfrm>
          <a:prstGeom prst="rect">
            <a:avLst/>
          </a:prstGeom>
        </p:spPr>
        <p:txBody>
          <a:bodyPr lIns="93360" tIns="46680" rIns="93360" bIns="46680"/>
          <a:lstStyle/>
          <a:p>
            <a:fld id="{1635A07A-B185-4527-BDB6-CBFE760924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1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это язык высокого уровня от компании </a:t>
            </a:r>
            <a:r>
              <a:rPr lang="en-US" dirty="0" smtClean="0"/>
              <a:t>Cadence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5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/>
          <a:srcRect l="3022" r="2951" b="45711"/>
          <a:stretch>
            <a:fillRect/>
          </a:stretch>
        </p:blipFill>
        <p:spPr bwMode="auto">
          <a:xfrm>
            <a:off x="368300" y="0"/>
            <a:ext cx="11460163" cy="4962612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 bwMode="gray">
          <a:xfrm>
            <a:off x="368201" y="3514246"/>
            <a:ext cx="11460261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gray">
          <a:xfrm rot="10800000">
            <a:off x="368204" y="3517272"/>
            <a:ext cx="243329" cy="1459645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520" y="3621024"/>
            <a:ext cx="10972800" cy="1280160"/>
          </a:xfrm>
        </p:spPr>
        <p:txBody>
          <a:bodyPr anchor="ctr">
            <a:noAutofit/>
          </a:bodyPr>
          <a:lstStyle>
            <a:lvl1pPr algn="l"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520" y="5029200"/>
            <a:ext cx="9180576" cy="11155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600"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389" y="6221413"/>
            <a:ext cx="1638074" cy="31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6779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1188720"/>
            <a:ext cx="11612880" cy="5120640"/>
          </a:xfrm>
          <a:prstGeom prst="rect">
            <a:avLst/>
          </a:prstGeom>
        </p:spPr>
        <p:txBody>
          <a:bodyPr/>
          <a:lstStyle>
            <a:lvl1pPr>
              <a:buClr>
                <a:srgbClr val="E31837"/>
              </a:buClr>
              <a:defRPr sz="2400">
                <a:latin typeface="+mn-lt"/>
                <a:cs typeface="Arial" panose="020B0604020202020204" pitchFamily="34" charset="0"/>
              </a:defRPr>
            </a:lvl1pPr>
            <a:lvl2pPr marL="685800" indent="-228600">
              <a:buFont typeface="Arial" panose="020B0604020202020204" pitchFamily="34" charset="0"/>
              <a:buChar char="–"/>
              <a:defRPr sz="20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–"/>
              <a:defRPr sz="16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3pPr>
            <a:lvl4pPr marL="1371600" indent="-228600">
              <a:buFont typeface="Arial" panose="020B0604020202020204" pitchFamily="34" charset="0"/>
              <a:buChar char="–"/>
              <a:defRPr sz="12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51683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188720"/>
            <a:ext cx="5669280" cy="5120640"/>
          </a:xfrm>
          <a:prstGeom prst="rect">
            <a:avLst/>
          </a:prstGeom>
        </p:spPr>
        <p:txBody>
          <a:bodyPr rIns="182880"/>
          <a:lstStyle>
            <a:lvl1pPr marL="280988" indent="-280988">
              <a:buClr>
                <a:srgbClr val="E31837"/>
              </a:buClr>
              <a:defRPr sz="2000">
                <a:latin typeface="+mn-lt"/>
                <a:cs typeface="Arial" panose="020B0604020202020204" pitchFamily="34" charset="0"/>
              </a:defRPr>
            </a:lvl1pPr>
            <a:lvl2pPr marL="633413" indent="-295275">
              <a:buFont typeface="Arial" panose="020B0604020202020204" pitchFamily="34" charset="0"/>
              <a:buChar char="–"/>
              <a:defRPr sz="16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2pPr>
            <a:lvl3pPr marL="858838" indent="-225425">
              <a:buFont typeface="Arial" panose="020B0604020202020204" pitchFamily="34" charset="0"/>
              <a:buChar char="–"/>
              <a:defRPr sz="12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188720"/>
            <a:ext cx="5669280" cy="5120640"/>
          </a:xfrm>
          <a:prstGeom prst="rect">
            <a:avLst/>
          </a:prstGeom>
        </p:spPr>
        <p:txBody>
          <a:bodyPr rIns="182880"/>
          <a:lstStyle>
            <a:lvl1pPr marL="280988" indent="-280988">
              <a:buClr>
                <a:srgbClr val="E31837"/>
              </a:buClr>
              <a:defRPr sz="2000">
                <a:latin typeface="+mn-lt"/>
                <a:cs typeface="Arial" panose="020B0604020202020204" pitchFamily="34" charset="0"/>
              </a:defRPr>
            </a:lvl1pPr>
            <a:lvl2pPr marL="633413" indent="-295275">
              <a:buFont typeface="Arial" panose="020B0604020202020204" pitchFamily="34" charset="0"/>
              <a:buChar char="–"/>
              <a:tabLst>
                <a:tab pos="801688" algn="l"/>
              </a:tabLst>
              <a:defRPr sz="16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2pPr>
            <a:lvl3pPr marL="858838" indent="-225425">
              <a:buFont typeface="Arial" panose="020B0604020202020204" pitchFamily="34" charset="0"/>
              <a:buChar char="–"/>
              <a:defRPr sz="1200">
                <a:solidFill>
                  <a:srgbClr val="6A6A6A"/>
                </a:solidFill>
                <a:latin typeface="+mn-lt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1283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94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6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screen"/>
          <a:srcRect l="3056" r="2917" b="31940"/>
          <a:stretch>
            <a:fillRect/>
          </a:stretch>
        </p:blipFill>
        <p:spPr bwMode="auto">
          <a:xfrm>
            <a:off x="368299" y="0"/>
            <a:ext cx="11460163" cy="6221413"/>
          </a:xfrm>
          <a:prstGeom prst="rect">
            <a:avLst/>
          </a:prstGeom>
          <a:noFill/>
          <a:effectLst>
            <a:innerShdw blurRad="1016000">
              <a:prstClr val="black">
                <a:alpha val="21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 userDrawn="1"/>
        </p:nvSpPr>
        <p:spPr bwMode="gray">
          <a:xfrm>
            <a:off x="366308" y="3514246"/>
            <a:ext cx="11462778" cy="1464827"/>
          </a:xfrm>
          <a:prstGeom prst="rect">
            <a:avLst/>
          </a:prstGeom>
          <a:gradFill>
            <a:gsLst>
              <a:gs pos="100000">
                <a:schemeClr val="tx1">
                  <a:alpha val="52000"/>
                </a:schemeClr>
              </a:gs>
              <a:gs pos="0">
                <a:schemeClr val="tx1">
                  <a:alpha val="88000"/>
                </a:schemeClr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 bwMode="gray">
          <a:xfrm rot="10800000">
            <a:off x="366162" y="3517900"/>
            <a:ext cx="243329" cy="1460819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124" tIns="41061" rIns="82124" bIns="41061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14388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3621024"/>
            <a:ext cx="10744200" cy="1188720"/>
          </a:xfrm>
        </p:spPr>
        <p:txBody>
          <a:bodyPr anchor="ctr" anchorCtr="0">
            <a:no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59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5703" y="3243122"/>
            <a:ext cx="4007894" cy="759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835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830" y="6338131"/>
            <a:ext cx="333287" cy="2335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5E2CCA8-B4D3-4F52-8B85-347F7AA801A3}" type="slidenum">
              <a:rPr lang="en-US" sz="900" smtClean="0">
                <a:solidFill>
                  <a:srgbClr val="BCBCBC"/>
                </a:solidFill>
              </a:rPr>
              <a:t>‹#›</a:t>
            </a:fld>
            <a:endParaRPr lang="en-US" sz="900" dirty="0">
              <a:solidFill>
                <a:srgbClr val="BCBCBC"/>
              </a:solidFill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1009446" y="6350558"/>
            <a:ext cx="4220721" cy="2361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kern="1200" dirty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+mn-ea"/>
                <a:cs typeface="+mn-cs"/>
              </a:rPr>
              <a:t>© 2016 Cadence Design Systems, Inc. All rights reserved.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1161288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70759" y="6430766"/>
            <a:ext cx="1157704" cy="219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6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0" r:id="rId2"/>
    <p:sldLayoutId id="2147483652" r:id="rId3"/>
    <p:sldLayoutId id="2147483654" r:id="rId4"/>
    <p:sldLayoutId id="2147483655" r:id="rId5"/>
    <p:sldLayoutId id="2147483651" r:id="rId6"/>
    <p:sldLayoutId id="2147483657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0nbykEAA&amp;pageName=ArticleContent&amp;sq=005d0000002qWiqAAE_20172121145852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pad-plus-plus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sp.cadence.com/sites/tfo/Allegro/wwspbae/techsessions/_layouts/15/listform.aspx?PageType=4&amp;ListId=%7b9208f6e7-c50c-4450-9b57-b389ad7b88de%7d&amp;ID=1562" TargetMode="External"/><Relationship Id="rId4" Type="http://schemas.openxmlformats.org/officeDocument/2006/relationships/hyperlink" Target="https://sp.cadence.com/sites/tfo/Allegro/wwspbae/techsessions/2013%20Techsession%20Topics/SKILL%20IDE%20for%20developing%20SKILL%20code.ppt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0nbUiEAI&amp;pageName=ArticleContent&amp;sq=005d0000002qWiqAAE_201721643759693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support.cadence.com/apex/ArticleAttachmentPortal?id=a1Od0000000nbZDEAY&amp;pageName=ArticleContent&amp;sq=005d0000002qWiqAAE_20172165584391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7MT7iEAG&amp;pageName=ArticleContent&amp;sq=005d00000036ZT0AAM_201721010283957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support.cadence.com/apex/ArticleAttachmentPortal?pageName=ArticleContent&amp;id=a1Od0000007MKg0EAG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050ObEAI&amp;pageName=ArticleContent&amp;sq=005d0000002qWiqAAE_201721214201941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techpubDocViewerPage?xmlName=algroskill.xml&amp;sq=005d0000002qWiqAAE_201721731849125&amp;path=algroskill/algroskill17.2-2016/algroskillTOC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support.cadence.com/apex/ArticleAttachmentPortal?id=a1O0V000009MoBNUA0&amp;pageName=ArticleContent" TargetMode="External"/><Relationship Id="rId4" Type="http://schemas.openxmlformats.org/officeDocument/2006/relationships/hyperlink" Target="https://support.cadence.com/apex/techpubDocViewerPage?xmlName=conceptsk.xml&amp;sq=005d0000002qWiqAAE_201721731849125&amp;path=conceptsk/conceptsk17.2-2016/conceptskTOC.html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050WTEAY&amp;pageName=ArticleContent&amp;sq=005d0000002qWiqAAE_20172164336785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2JdokEAC&amp;pageName=ArticleContent&amp;sq=005d0000002qWiqAAE_201721643811439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cadence.com/apex/ArticleAttachmentPortal?id=a1Od000000051TEEAY&amp;pageName=ArticleContent&amp;oMenu=People%20who%20viewed%20this%20also%20view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cadence.com/cadence_technology_forums/f/2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p.cadence.com/sites/tfo/Allegro/wwspbae/techsessions/2013%20Techsession%20Topics/dalTools%20-%20Skill%20Extensions%20for%20Productivity%20in%20Allegro%20and%20DEHDL%20-%20presented%20by%20Dal%20Locke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p.cadence.com/sites/tfo/Allegro/wwspbae/techsessions/_layouts/15/listform.aspx?PageType=4&amp;ListId=%7b9208f6e7-c50c-4450-9b57-b389ad7b88de%7d&amp;ID=1562" TargetMode="External"/><Relationship Id="rId4" Type="http://schemas.openxmlformats.org/officeDocument/2006/relationships/hyperlink" Target="https://sp.cadence.com/sites/tfo/Allegro/wwspbae/techsessions/2013%20Techsession%20Topics/SKILL%20IDE%20for%20developing%20SKILL%20code.ppt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Написание программ на языке </a:t>
            </a:r>
            <a:r>
              <a:rPr lang="en-US" dirty="0" smtClean="0"/>
              <a:t>SKILL </a:t>
            </a:r>
            <a:r>
              <a:rPr lang="ru-RU" dirty="0" smtClean="0"/>
              <a:t>для </a:t>
            </a:r>
            <a:r>
              <a:rPr lang="en-US" dirty="0" smtClean="0"/>
              <a:t>Allegro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Kirti Sikri, Lead Application </a:t>
            </a:r>
            <a:r>
              <a:rPr lang="en-US" dirty="0"/>
              <a:t>Engineer, kirtis@cadence.com</a:t>
            </a: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err="1" smtClean="0"/>
              <a:t>Techsession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17/Feb/2017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это язык высокого уровня от компании </a:t>
            </a:r>
            <a:r>
              <a:rPr lang="en-US" dirty="0" smtClean="0"/>
              <a:t>Cadence</a:t>
            </a:r>
            <a:r>
              <a:rPr lang="ru-RU" dirty="0" smtClean="0"/>
              <a:t>, основанный на </a:t>
            </a:r>
            <a:r>
              <a:rPr lang="en-US" dirty="0" smtClean="0"/>
              <a:t>LISP</a:t>
            </a:r>
            <a:endParaRPr lang="en-US" dirty="0"/>
          </a:p>
          <a:p>
            <a:r>
              <a:rPr lang="en-US" dirty="0" smtClean="0"/>
              <a:t>SKILL </a:t>
            </a:r>
            <a:r>
              <a:rPr lang="ru-RU" dirty="0" smtClean="0"/>
              <a:t>позволяет дополнять функциональность ядра </a:t>
            </a:r>
            <a:r>
              <a:rPr lang="en-US" dirty="0" smtClean="0"/>
              <a:t>Cadence</a:t>
            </a:r>
          </a:p>
          <a:p>
            <a:r>
              <a:rPr lang="ru-RU" dirty="0" smtClean="0"/>
              <a:t>Варианты </a:t>
            </a:r>
            <a:r>
              <a:rPr lang="en-US" dirty="0" smtClean="0"/>
              <a:t>SKILL </a:t>
            </a:r>
            <a:r>
              <a:rPr lang="ru-RU" dirty="0" smtClean="0"/>
              <a:t>в разных инструментах </a:t>
            </a:r>
            <a:r>
              <a:rPr lang="en-US" dirty="0" smtClean="0"/>
              <a:t>Cadence</a:t>
            </a:r>
          </a:p>
          <a:p>
            <a:pPr lvl="1"/>
            <a:r>
              <a:rPr lang="en-US" dirty="0"/>
              <a:t>PCB SKILL </a:t>
            </a:r>
            <a:r>
              <a:rPr lang="en-US" dirty="0" smtClean="0"/>
              <a:t>: Allegro </a:t>
            </a:r>
            <a:r>
              <a:rPr lang="en-US" dirty="0"/>
              <a:t>PCB </a:t>
            </a:r>
            <a:r>
              <a:rPr lang="en-US" dirty="0" smtClean="0"/>
              <a:t>SKILL, Concept SKILL</a:t>
            </a:r>
          </a:p>
          <a:p>
            <a:pPr lvl="1"/>
            <a:r>
              <a:rPr lang="en-US" dirty="0" smtClean="0"/>
              <a:t>Custom </a:t>
            </a:r>
            <a:r>
              <a:rPr lang="en-US" dirty="0"/>
              <a:t>IC </a:t>
            </a:r>
            <a:r>
              <a:rPr lang="en-US" dirty="0" smtClean="0"/>
              <a:t>SKILL</a:t>
            </a:r>
          </a:p>
          <a:p>
            <a:r>
              <a:rPr lang="en-US" dirty="0"/>
              <a:t>SKILL </a:t>
            </a:r>
            <a:r>
              <a:rPr lang="en-US" dirty="0" smtClean="0"/>
              <a:t>– </a:t>
            </a:r>
            <a:r>
              <a:rPr lang="ru-RU" dirty="0" smtClean="0"/>
              <a:t>простой, гибкий, мощный, и элегантный язык</a:t>
            </a:r>
            <a:endParaRPr lang="en-US" dirty="0" smtClean="0"/>
          </a:p>
          <a:p>
            <a:r>
              <a:rPr lang="ru-RU" dirty="0" smtClean="0"/>
              <a:t>Мощность </a:t>
            </a:r>
            <a:r>
              <a:rPr lang="en-US" dirty="0" smtClean="0"/>
              <a:t>SKILL </a:t>
            </a:r>
            <a:r>
              <a:rPr lang="ru-RU" dirty="0" smtClean="0"/>
              <a:t>– от больших библиотек подпрограмм до удобного манипулирования структурами данных – цепями, компонентами и т.д.</a:t>
            </a:r>
            <a:endParaRPr lang="en-US" dirty="0" smtClean="0"/>
          </a:p>
          <a:p>
            <a:r>
              <a:rPr lang="ru-RU" dirty="0" smtClean="0"/>
              <a:t>Разработчики могут добавлять новые встроенные функции в инструменты </a:t>
            </a:r>
            <a:r>
              <a:rPr lang="en-US" dirty="0" smtClean="0"/>
              <a:t>Cadence </a:t>
            </a:r>
            <a:r>
              <a:rPr lang="ru-RU" dirty="0" smtClean="0"/>
              <a:t>с помощью программ на </a:t>
            </a:r>
            <a:r>
              <a:rPr lang="en-US" dirty="0" smtClean="0"/>
              <a:t>SKILL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5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 </a:t>
            </a:r>
            <a:r>
              <a:rPr lang="en-US" dirty="0" smtClean="0"/>
              <a:t>SKILL</a:t>
            </a:r>
            <a:r>
              <a:rPr lang="ru-RU" dirty="0" smtClean="0"/>
              <a:t> 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LISP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основан на популярном языке искусственного интеллекта </a:t>
            </a:r>
            <a:r>
              <a:rPr lang="en-US" dirty="0" smtClean="0"/>
              <a:t>LISP.</a:t>
            </a:r>
          </a:p>
          <a:p>
            <a:r>
              <a:rPr lang="ru-RU" dirty="0" smtClean="0"/>
              <a:t>Он имеет четкую скобочную префиксную нотацию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Созданный в</a:t>
            </a:r>
            <a:r>
              <a:rPr lang="en-US" dirty="0" smtClean="0"/>
              <a:t> </a:t>
            </a:r>
            <a:r>
              <a:rPr lang="en-US" dirty="0"/>
              <a:t>1958, Lisp </a:t>
            </a:r>
            <a:r>
              <a:rPr lang="ru-RU" dirty="0" smtClean="0"/>
              <a:t>– это старейший из языков программирования. Только </a:t>
            </a:r>
            <a:r>
              <a:rPr lang="en-US" dirty="0" smtClean="0"/>
              <a:t>Fortran </a:t>
            </a:r>
            <a:r>
              <a:rPr lang="ru-RU" dirty="0" smtClean="0"/>
              <a:t>старше на 1 год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Lisp </a:t>
            </a:r>
            <a:r>
              <a:rPr lang="ru-RU" dirty="0" smtClean="0"/>
              <a:t>сильно изменился с тех пор.</a:t>
            </a:r>
            <a:r>
              <a:rPr lang="en-US" dirty="0" smtClean="0"/>
              <a:t> </a:t>
            </a:r>
            <a:r>
              <a:rPr lang="ru-RU" dirty="0" smtClean="0"/>
              <a:t>Наиболее известные сейчас диалекты – это </a:t>
            </a:r>
            <a:r>
              <a:rPr lang="en-US" dirty="0" smtClean="0"/>
              <a:t>Common </a:t>
            </a:r>
            <a:r>
              <a:rPr lang="en-US" dirty="0"/>
              <a:t>Lisp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dirty="0"/>
              <a:t>Scheme</a:t>
            </a:r>
            <a:r>
              <a:rPr lang="en-US" dirty="0" smtClean="0"/>
              <a:t>.</a:t>
            </a:r>
          </a:p>
          <a:p>
            <a:r>
              <a:rPr lang="en-US" dirty="0"/>
              <a:t>SKILL </a:t>
            </a:r>
            <a:r>
              <a:rPr lang="ru-RU" dirty="0" smtClean="0"/>
              <a:t>основан на диалекте </a:t>
            </a:r>
            <a:r>
              <a:rPr lang="en-US" dirty="0" smtClean="0"/>
              <a:t>“</a:t>
            </a:r>
            <a:r>
              <a:rPr lang="en-US" dirty="0"/>
              <a:t>Franz Lisp</a:t>
            </a:r>
            <a:r>
              <a:rPr lang="en-US" dirty="0" smtClean="0"/>
              <a:t>”</a:t>
            </a:r>
            <a:r>
              <a:rPr lang="ru-RU" dirty="0" smtClean="0"/>
              <a:t>, созданном в </a:t>
            </a:r>
            <a:r>
              <a:rPr lang="en-US" dirty="0" smtClean="0"/>
              <a:t>UC Berkeley. </a:t>
            </a:r>
          </a:p>
          <a:p>
            <a:r>
              <a:rPr lang="ru-RU" dirty="0" smtClean="0"/>
              <a:t>Программы </a:t>
            </a:r>
            <a:r>
              <a:rPr lang="en-US" dirty="0" smtClean="0"/>
              <a:t>SKILL </a:t>
            </a:r>
            <a:r>
              <a:rPr lang="ru-RU" dirty="0" smtClean="0"/>
              <a:t>имеют расширение имени файла </a:t>
            </a:r>
            <a:r>
              <a:rPr lang="en-US" dirty="0" smtClean="0"/>
              <a:t>IL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2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запускать программы</a:t>
            </a:r>
            <a:r>
              <a:rPr lang="en-US" dirty="0" smtClean="0"/>
              <a:t> SKILL </a:t>
            </a:r>
            <a:r>
              <a:rPr lang="ru-RU" dirty="0" smtClean="0"/>
              <a:t>в </a:t>
            </a:r>
            <a:r>
              <a:rPr lang="en-US" dirty="0" smtClean="0"/>
              <a:t>Allegro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0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err="1" smtClean="0">
                <a:hlinkClick r:id="rId3"/>
              </a:rPr>
              <a:t>COS:How</a:t>
            </a:r>
            <a:r>
              <a:rPr lang="en-US" b="1" u="sng" dirty="0" smtClean="0">
                <a:hlinkClick r:id="rId3"/>
              </a:rPr>
              <a:t> </a:t>
            </a:r>
            <a:r>
              <a:rPr lang="en-US" b="1" u="sng" dirty="0">
                <a:hlinkClick r:id="rId3"/>
              </a:rPr>
              <a:t>to load and use SKILL files in Allegro PCB Editor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Running </a:t>
            </a:r>
            <a:r>
              <a:rPr lang="en-US" b="1" dirty="0" smtClean="0"/>
              <a:t>AXL-SKILL: </a:t>
            </a:r>
            <a:r>
              <a:rPr lang="ru-RU" b="1" dirty="0" smtClean="0"/>
              <a:t>из командной строки </a:t>
            </a:r>
            <a:r>
              <a:rPr lang="en-US" b="1" dirty="0" smtClean="0"/>
              <a:t>PCB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845" y="1839277"/>
            <a:ext cx="7928697" cy="447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98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Можно получить большое окно для работы со </a:t>
            </a:r>
            <a:r>
              <a:rPr lang="en-US" dirty="0" smtClean="0"/>
              <a:t>SKILL-</a:t>
            </a:r>
            <a:r>
              <a:rPr lang="ru-RU" dirty="0" smtClean="0"/>
              <a:t>программой, установив переменную среды </a:t>
            </a:r>
            <a:r>
              <a:rPr lang="en-US" dirty="0" smtClean="0"/>
              <a:t>Allegro </a:t>
            </a:r>
            <a:r>
              <a:rPr lang="en-US" dirty="0"/>
              <a:t>PCB </a:t>
            </a:r>
            <a:r>
              <a:rPr lang="en-US" dirty="0" smtClean="0"/>
              <a:t>Editor, </a:t>
            </a:r>
            <a:r>
              <a:rPr lang="en-US" b="1" dirty="0" smtClean="0"/>
              <a:t>set TELSKILL</a:t>
            </a:r>
            <a:r>
              <a:rPr lang="en-US" dirty="0"/>
              <a:t>.</a:t>
            </a:r>
          </a:p>
          <a:p>
            <a:r>
              <a:rPr lang="ru-RU" b="1" dirty="0" smtClean="0"/>
              <a:t>Примечание</a:t>
            </a:r>
            <a:r>
              <a:rPr lang="en-US" b="1" dirty="0" smtClean="0"/>
              <a:t>: </a:t>
            </a:r>
            <a:r>
              <a:rPr lang="ru-RU" dirty="0" smtClean="0"/>
              <a:t>Весь консольный вывод</a:t>
            </a:r>
            <a:r>
              <a:rPr lang="en-US" dirty="0" smtClean="0"/>
              <a:t> </a:t>
            </a:r>
            <a:r>
              <a:rPr lang="en-US" dirty="0"/>
              <a:t>Allegro PCB Editor </a:t>
            </a:r>
            <a:r>
              <a:rPr lang="ru-RU" dirty="0" smtClean="0"/>
              <a:t>будет перенаправлен в</a:t>
            </a:r>
            <a:r>
              <a:rPr lang="en-US" dirty="0" smtClean="0"/>
              <a:t> </a:t>
            </a:r>
            <a:r>
              <a:rPr lang="en-US" dirty="0"/>
              <a:t>SKILL </a:t>
            </a:r>
            <a:r>
              <a:rPr lang="en-US" dirty="0" smtClean="0"/>
              <a:t>window.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Запуск терминала </a:t>
            </a:r>
            <a:r>
              <a:rPr lang="en-US" b="1" dirty="0" smtClean="0"/>
              <a:t>AXL-SKILL:TEL SKILL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401" y="2697740"/>
            <a:ext cx="57245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51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Редакторы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345" y="2372068"/>
            <a:ext cx="11612880" cy="4330390"/>
          </a:xfrm>
        </p:spPr>
        <p:txBody>
          <a:bodyPr/>
          <a:lstStyle/>
          <a:p>
            <a:r>
              <a:rPr lang="en-US" dirty="0" smtClean="0"/>
              <a:t>Notepad++</a:t>
            </a:r>
          </a:p>
          <a:p>
            <a:pPr lvl="1"/>
            <a:r>
              <a:rPr lang="en-US" dirty="0">
                <a:hlinkClick r:id="rId3"/>
              </a:rPr>
              <a:t>https://notepad-plus-plus.org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SKILL IDE </a:t>
            </a:r>
            <a:r>
              <a:rPr lang="ru-RU" dirty="0" smtClean="0"/>
              <a:t>- </a:t>
            </a:r>
            <a:r>
              <a:rPr lang="en-US" dirty="0" err="1" smtClean="0"/>
              <a:t>Vier</a:t>
            </a:r>
            <a:r>
              <a:rPr lang="en-US" dirty="0" smtClean="0"/>
              <a:t> , </a:t>
            </a:r>
            <a:r>
              <a:rPr lang="ru-RU" dirty="0" smtClean="0"/>
              <a:t>основанная на </a:t>
            </a:r>
            <a:r>
              <a:rPr lang="en-US" dirty="0" err="1" smtClean="0"/>
              <a:t>Emacs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Techsession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SKILL </a:t>
            </a:r>
            <a:r>
              <a:rPr lang="en-US" dirty="0">
                <a:hlinkClick r:id="rId4"/>
              </a:rPr>
              <a:t>IDE for developing SKILL code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Bjoern Lindberg</a:t>
            </a:r>
            <a:r>
              <a:rPr lang="en-US" dirty="0"/>
              <a:t>) 8/22/2014 </a:t>
            </a: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975" y="274320"/>
            <a:ext cx="8582025" cy="2524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Emacs.png"/>
          <p:cNvPicPr>
            <a:picLocks noChangeAspect="1"/>
          </p:cNvPicPr>
          <p:nvPr/>
        </p:nvPicPr>
        <p:blipFill rotWithShape="1">
          <a:blip r:embed="rId7" cstate="print"/>
          <a:srcRect b="73496"/>
          <a:stretch/>
        </p:blipFill>
        <p:spPr>
          <a:xfrm>
            <a:off x="1112963" y="4346286"/>
            <a:ext cx="6556464" cy="20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5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3200" b="1" dirty="0" smtClean="0" bmk="">
                <a:solidFill>
                  <a:srgbClr val="3F3F3F"/>
                </a:solidFill>
                <a:latin typeface="Arial" panose="020B0604020202020204" pitchFamily="34" charset="0"/>
              </a:rPr>
              <a:t>Запуск программы </a:t>
            </a:r>
            <a:r>
              <a:rPr lang="en-US" sz="3200" b="1" dirty="0" smtClean="0" bmk="">
                <a:solidFill>
                  <a:srgbClr val="3F3F3F"/>
                </a:solidFill>
                <a:latin typeface="Arial" panose="020B0604020202020204" pitchFamily="34" charset="0"/>
              </a:rPr>
              <a:t>AXL-SKILL </a:t>
            </a:r>
            <a:r>
              <a:rPr lang="ru-RU" sz="3200" b="1" dirty="0" smtClean="0" bmk="">
                <a:solidFill>
                  <a:srgbClr val="3F3F3F"/>
                </a:solidFill>
                <a:latin typeface="Arial" panose="020B0604020202020204" pitchFamily="34" charset="0"/>
              </a:rPr>
              <a:t>в </a:t>
            </a:r>
            <a:r>
              <a:rPr lang="en-US" sz="3200" b="1" dirty="0" smtClean="0" bmk="">
                <a:solidFill>
                  <a:srgbClr val="3F3F3F"/>
                </a:solidFill>
                <a:latin typeface="Arial" panose="020B0604020202020204" pitchFamily="34" charset="0"/>
              </a:rPr>
              <a:t>Batch </a:t>
            </a:r>
            <a:r>
              <a:rPr lang="ru-RU" sz="3200" b="1" dirty="0" smtClean="0" bmk="">
                <a:solidFill>
                  <a:srgbClr val="3F3F3F"/>
                </a:solidFill>
                <a:latin typeface="Arial" panose="020B0604020202020204" pitchFamily="34" charset="0"/>
              </a:rPr>
              <a:t>режиме</a:t>
            </a:r>
            <a:r>
              <a:rPr lang="en-US" sz="3200" b="1" dirty="0" bmk="">
                <a:solidFill>
                  <a:srgbClr val="3F3F3F"/>
                </a:solidFill>
                <a:latin typeface="Arial" panose="020B0604020202020204" pitchFamily="34" charset="0"/>
              </a:rPr>
              <a:t/>
            </a:r>
            <a:br>
              <a:rPr lang="en-US" sz="3200" b="1" dirty="0" bmk="">
                <a:solidFill>
                  <a:srgbClr val="3F3F3F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81016" y="1308683"/>
            <a:ext cx="9313640" cy="17386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30153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Вы можете</a:t>
            </a:r>
            <a:r>
              <a:rPr kumimoji="0" lang="ru-RU" sz="1800" b="0" i="0" u="none" strike="noStrike" cap="none" normalizeH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 запускать программы 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AXL-SKILL </a:t>
            </a:r>
            <a:r>
              <a:rPr kumimoji="0" lang="ru-RU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в пакетном режиме используя 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X terminal</a:t>
            </a:r>
            <a:r>
              <a:rPr kumimoji="0" lang="ru-RU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/>
            </a:r>
            <a:br>
              <a:rPr kumimoji="0" lang="ru-RU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</a:br>
            <a:r>
              <a:rPr kumimoji="0" lang="ru-RU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без запуска 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Allegro PCB Editor,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используя следующую</a:t>
            </a:r>
            <a:r>
              <a:rPr kumimoji="0" lang="ru-RU" sz="1800" b="0" i="0" u="none" strike="noStrike" cap="none" normalizeH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 команду</a:t>
            </a:r>
            <a:r>
              <a:rPr kumimoji="0" lang="en-US" sz="1800" b="0" i="0" u="none" strike="noStrike" cap="none" normalizeH="0" baseline="0" dirty="0" smtClean="0" bmk="">
                <a:ln>
                  <a:noFill/>
                </a:ln>
                <a:solidFill>
                  <a:srgbClr val="3F3F3F"/>
                </a:solidFill>
                <a:effectLst/>
              </a:rPr>
              <a:t>:</a:t>
            </a:r>
            <a:endParaRPr kumimoji="0" lang="en-US" sz="1800" b="0" i="0" u="none" strike="noStrike" cap="none" normalizeH="0" baseline="0" dirty="0" smtClean="0" bmk="">
              <a:ln>
                <a:noFill/>
              </a:ln>
              <a:solidFill>
                <a:srgbClr val="000000"/>
              </a:solidFill>
              <a:effectLst/>
              <a:latin typeface="&quot;Courier New&quot;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&quot;Courier New&quot;"/>
              </a:rPr>
              <a:t>allegro -</a:t>
            </a:r>
            <a:r>
              <a:rPr kumimoji="0" lang="en-US" sz="18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&quot;Courier New&quot;"/>
              </a:rPr>
              <a:t>nographic</a:t>
            </a: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800" i="1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0539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 </a:t>
            </a:r>
            <a:r>
              <a:rPr lang="en-US" dirty="0" smtClean="0"/>
              <a:t>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: </a:t>
            </a:r>
            <a:r>
              <a:rPr lang="ru-RU" dirty="0" smtClean="0"/>
              <a:t>Комментарии</a:t>
            </a:r>
            <a:r>
              <a:rPr lang="en-US" dirty="0" smtClean="0"/>
              <a:t>, </a:t>
            </a:r>
            <a:r>
              <a:rPr lang="ru-RU" dirty="0" smtClean="0"/>
              <a:t>Переменные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633" y="1520462"/>
            <a:ext cx="4853349" cy="3209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5724" y="1196613"/>
            <a:ext cx="6774441" cy="3857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832" y="4730387"/>
            <a:ext cx="279082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2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вывод текста</a:t>
            </a:r>
            <a:r>
              <a:rPr lang="en-US" dirty="0" smtClean="0"/>
              <a:t>: print, </a:t>
            </a:r>
            <a:r>
              <a:rPr lang="en-US" dirty="0" err="1" smtClean="0"/>
              <a:t>println</a:t>
            </a:r>
            <a:r>
              <a:rPr lang="en-US" dirty="0" smtClean="0"/>
              <a:t>, </a:t>
            </a:r>
            <a:r>
              <a:rPr lang="en-US" dirty="0" err="1" smtClean="0"/>
              <a:t>printf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1535" y="4118981"/>
            <a:ext cx="8353425" cy="205215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248" y="1323802"/>
            <a:ext cx="6029325" cy="3686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36" y="1483514"/>
            <a:ext cx="3362325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0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94014239"/>
              </p:ext>
            </p:extLst>
          </p:nvPr>
        </p:nvGraphicFramePr>
        <p:xfrm>
          <a:off x="6026728" y="1278081"/>
          <a:ext cx="6712527" cy="480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96191" y="1502955"/>
            <a:ext cx="60475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Знакомство с языком </a:t>
            </a:r>
            <a:r>
              <a:rPr lang="en-US" sz="2800" dirty="0" smtClean="0"/>
              <a:t>SKILL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Файл загрузок </a:t>
            </a:r>
            <a:r>
              <a:rPr lang="en-US" sz="2800" dirty="0" smtClean="0"/>
              <a:t>ILINIT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Написание </a:t>
            </a:r>
            <a:r>
              <a:rPr lang="en-US" sz="2800" dirty="0" smtClean="0"/>
              <a:t>GUI/Forms </a:t>
            </a:r>
            <a:r>
              <a:rPr lang="ru-RU" sz="2800" dirty="0" smtClean="0"/>
              <a:t>на </a:t>
            </a:r>
            <a:r>
              <a:rPr lang="en-US" sz="2800" dirty="0" smtClean="0"/>
              <a:t>SKILL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Доступ к БД </a:t>
            </a:r>
            <a:r>
              <a:rPr lang="en-US" sz="2800" dirty="0" smtClean="0"/>
              <a:t>Allegro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99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типы данных</a:t>
            </a:r>
            <a:endParaRPr lang="en-US" dirty="0"/>
          </a:p>
        </p:txBody>
      </p:sp>
      <p:pic>
        <p:nvPicPr>
          <p:cNvPr id="6" name="Picture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349" y="976637"/>
            <a:ext cx="9151805" cy="2790825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списки</a:t>
            </a:r>
            <a:endParaRPr lang="en-US" dirty="0"/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969945" y="950999"/>
            <a:ext cx="8489950" cy="24511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209" y="3483980"/>
            <a:ext cx="8785425" cy="337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32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работа со списками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5485" y="1031296"/>
            <a:ext cx="8150815" cy="513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35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условия и итерации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76" y="1595437"/>
            <a:ext cx="5743575" cy="34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0862" y="1430914"/>
            <a:ext cx="2733675" cy="1647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407" y="3213821"/>
            <a:ext cx="38385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функции</a:t>
            </a:r>
            <a:r>
              <a:rPr lang="en-US" dirty="0" smtClean="0"/>
              <a:t>: </a:t>
            </a:r>
            <a:r>
              <a:rPr lang="ru-RU" dirty="0" smtClean="0"/>
              <a:t>модульность</a:t>
            </a:r>
            <a:endParaRPr lang="en-US" dirty="0"/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2484" y="1257363"/>
            <a:ext cx="8225901" cy="476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854200" y="1519181"/>
            <a:ext cx="8489950" cy="47261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вызов функции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53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чувствителен к лишним пробелам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сообщения об ошибках</a:t>
            </a:r>
            <a:endParaRPr lang="en-US" dirty="0"/>
          </a:p>
        </p:txBody>
      </p:sp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1078" y="1898249"/>
            <a:ext cx="8033072" cy="447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3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чтение</a:t>
            </a:r>
            <a:r>
              <a:rPr lang="en-US" dirty="0" smtClean="0"/>
              <a:t>/</a:t>
            </a:r>
            <a:r>
              <a:rPr lang="ru-RU" dirty="0" smtClean="0"/>
              <a:t>запись файлов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770" y="1575883"/>
            <a:ext cx="4735586" cy="3743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935" y="1652083"/>
            <a:ext cx="601027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2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25658" y="731520"/>
            <a:ext cx="7661542" cy="52092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Запуск программы </a:t>
            </a:r>
            <a:r>
              <a:rPr lang="en-US" dirty="0" smtClean="0"/>
              <a:t>SKILL : load</a:t>
            </a:r>
            <a:endParaRPr lang="en-US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6080" y="1664562"/>
            <a:ext cx="4815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sig1 = "</a:t>
            </a:r>
            <a:r>
              <a:rPr lang="ru-RU" dirty="0" err="1"/>
              <a:t>clk</a:t>
            </a:r>
            <a:r>
              <a:rPr lang="ru-RU" dirty="0"/>
              <a:t>"</a:t>
            </a:r>
          </a:p>
          <a:p>
            <a:r>
              <a:rPr lang="ru-RU" dirty="0"/>
              <a:t>sig2 = "</a:t>
            </a:r>
            <a:r>
              <a:rPr lang="ru-RU" dirty="0" err="1"/>
              <a:t>clr</a:t>
            </a:r>
            <a:r>
              <a:rPr lang="ru-RU" dirty="0"/>
              <a:t>*"</a:t>
            </a:r>
          </a:p>
          <a:p>
            <a:r>
              <a:rPr lang="ru-RU" dirty="0"/>
              <a:t>sig3 = "</a:t>
            </a:r>
            <a:r>
              <a:rPr lang="ru-RU" dirty="0" err="1"/>
              <a:t>reset</a:t>
            </a:r>
            <a:r>
              <a:rPr lang="ru-RU" dirty="0"/>
              <a:t>"</a:t>
            </a:r>
          </a:p>
          <a:p>
            <a:r>
              <a:rPr lang="ru-RU" dirty="0" err="1"/>
              <a:t>signames</a:t>
            </a:r>
            <a:r>
              <a:rPr lang="ru-RU" dirty="0"/>
              <a:t> = </a:t>
            </a:r>
            <a:r>
              <a:rPr lang="ru-RU" dirty="0" err="1"/>
              <a:t>list</a:t>
            </a:r>
            <a:r>
              <a:rPr lang="ru-RU" dirty="0"/>
              <a:t>(sig1 sig2 sig3)</a:t>
            </a:r>
          </a:p>
          <a:p>
            <a:r>
              <a:rPr lang="ru-RU" dirty="0" err="1"/>
              <a:t>printf</a:t>
            </a:r>
            <a:r>
              <a:rPr lang="ru-RU" dirty="0"/>
              <a:t>("%-10s,%-10s,%-10s" </a:t>
            </a:r>
            <a:r>
              <a:rPr lang="ru-RU" dirty="0" err="1"/>
              <a:t>nth</a:t>
            </a:r>
            <a:r>
              <a:rPr lang="ru-RU" dirty="0"/>
              <a:t>(0 </a:t>
            </a:r>
            <a:r>
              <a:rPr lang="ru-RU" dirty="0" err="1"/>
              <a:t>signames</a:t>
            </a:r>
            <a:r>
              <a:rPr lang="ru-RU" dirty="0"/>
              <a:t>) </a:t>
            </a:r>
            <a:r>
              <a:rPr lang="ru-RU" dirty="0" err="1"/>
              <a:t>nth</a:t>
            </a:r>
            <a:r>
              <a:rPr lang="ru-RU" dirty="0"/>
              <a:t>(1 </a:t>
            </a:r>
            <a:r>
              <a:rPr lang="ru-RU" dirty="0" err="1"/>
              <a:t>signames</a:t>
            </a:r>
            <a:r>
              <a:rPr lang="ru-RU" dirty="0"/>
              <a:t>) </a:t>
            </a:r>
            <a:r>
              <a:rPr lang="ru-RU" dirty="0" err="1"/>
              <a:t>nth</a:t>
            </a:r>
            <a:r>
              <a:rPr lang="ru-RU" dirty="0"/>
              <a:t>(2 </a:t>
            </a:r>
            <a:r>
              <a:rPr lang="ru-RU" dirty="0" err="1"/>
              <a:t>signames</a:t>
            </a:r>
            <a:r>
              <a:rPr lang="ru-RU" dirty="0"/>
              <a:t>) )</a:t>
            </a:r>
          </a:p>
        </p:txBody>
      </p:sp>
    </p:spTree>
    <p:extLst>
      <p:ext uri="{BB962C8B-B14F-4D97-AF65-F5344CB8AC3E}">
        <p14:creationId xmlns:p14="http://schemas.microsoft.com/office/powerpoint/2010/main" val="40853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программ </a:t>
            </a:r>
            <a:r>
              <a:rPr lang="en-US" dirty="0" smtClean="0"/>
              <a:t>SKILL : Encrypt ,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Шифрование ваших программ </a:t>
            </a:r>
            <a:r>
              <a:rPr lang="en-US" dirty="0" smtClean="0"/>
              <a:t>SKILL</a:t>
            </a:r>
          </a:p>
          <a:p>
            <a:pPr lvl="1"/>
            <a:r>
              <a:rPr lang="ru-RU" dirty="0" smtClean="0"/>
              <a:t>Полезно в случае передачи ваших программ </a:t>
            </a:r>
            <a:r>
              <a:rPr lang="en-US" dirty="0" smtClean="0"/>
              <a:t>SKILL </a:t>
            </a:r>
            <a:r>
              <a:rPr lang="ru-RU" dirty="0" smtClean="0"/>
              <a:t>другим</a:t>
            </a:r>
            <a:endParaRPr lang="en-US" dirty="0" smtClean="0"/>
          </a:p>
          <a:p>
            <a:pPr lvl="1"/>
            <a:r>
              <a:rPr lang="ru-RU" dirty="0" smtClean="0"/>
              <a:t>Разместите файл программы </a:t>
            </a:r>
            <a:r>
              <a:rPr lang="en-US" dirty="0" smtClean="0"/>
              <a:t>SKILL </a:t>
            </a:r>
            <a:r>
              <a:rPr lang="ru-RU" dirty="0" smtClean="0"/>
              <a:t>в рабочей папке и запустите</a:t>
            </a:r>
            <a:r>
              <a:rPr lang="en-US" dirty="0" smtClean="0"/>
              <a:t>: </a:t>
            </a:r>
          </a:p>
          <a:p>
            <a:pPr lvl="1"/>
            <a:r>
              <a:rPr lang="en-US" i="1" dirty="0" smtClean="0"/>
              <a:t>skill </a:t>
            </a:r>
            <a:r>
              <a:rPr lang="en-US" i="1" dirty="0"/>
              <a:t>encrypt(“mySkillFile.il” “</a:t>
            </a:r>
            <a:r>
              <a:rPr lang="en-US" i="1" dirty="0" err="1"/>
              <a:t>mySkillFile.eil</a:t>
            </a:r>
            <a:r>
              <a:rPr lang="en-US" i="1" dirty="0"/>
              <a:t>”)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/>
              <a:t>COS article </a:t>
            </a:r>
            <a:r>
              <a:rPr lang="en-US" dirty="0">
                <a:hlinkClick r:id="rId3"/>
              </a:rPr>
              <a:t>How can I encrypt a SKILL file for Allegro products?</a:t>
            </a:r>
            <a:endParaRPr lang="en-US" dirty="0" smtClean="0"/>
          </a:p>
          <a:p>
            <a:r>
              <a:rPr lang="ru-RU" dirty="0" smtClean="0"/>
              <a:t>Создание файла контекста </a:t>
            </a:r>
            <a:r>
              <a:rPr lang="en-US" dirty="0" smtClean="0"/>
              <a:t>(.</a:t>
            </a:r>
            <a:r>
              <a:rPr lang="en-US" dirty="0" err="1"/>
              <a:t>cxt</a:t>
            </a:r>
            <a:r>
              <a:rPr lang="en-US" dirty="0" smtClean="0"/>
              <a:t>)</a:t>
            </a:r>
          </a:p>
          <a:p>
            <a:pPr lvl="1"/>
            <a:r>
              <a:rPr lang="ru-RU" dirty="0" smtClean="0"/>
              <a:t>Создание файлов контекста требует лицензии </a:t>
            </a:r>
            <a:r>
              <a:rPr lang="en-US" dirty="0" smtClean="0"/>
              <a:t>skill development</a:t>
            </a:r>
          </a:p>
          <a:p>
            <a:pPr lvl="1"/>
            <a:r>
              <a:rPr lang="ru-RU" dirty="0" smtClean="0"/>
              <a:t>Простота распространения</a:t>
            </a:r>
            <a:r>
              <a:rPr lang="en-US" dirty="0" smtClean="0"/>
              <a:t>: </a:t>
            </a:r>
            <a:r>
              <a:rPr lang="ru-RU" dirty="0" smtClean="0"/>
              <a:t>Много файлов</a:t>
            </a:r>
            <a:r>
              <a:rPr lang="en-US" dirty="0" smtClean="0"/>
              <a:t> SKILL</a:t>
            </a:r>
            <a:r>
              <a:rPr lang="ru-RU" dirty="0" smtClean="0"/>
              <a:t>, содержащих сложную программу, могут быть использованы для создания одного файла «контекста»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Скорость</a:t>
            </a:r>
            <a:r>
              <a:rPr lang="en-US" dirty="0" smtClean="0"/>
              <a:t>: </a:t>
            </a:r>
            <a:r>
              <a:rPr lang="ru-RU" dirty="0" smtClean="0"/>
              <a:t>Файл контекста – это двоичное представление программы </a:t>
            </a:r>
            <a:r>
              <a:rPr lang="en-US" dirty="0" smtClean="0"/>
              <a:t>SKILL</a:t>
            </a:r>
            <a:r>
              <a:rPr lang="ru-RU" dirty="0" smtClean="0"/>
              <a:t>, скомпилированный код, он работает быстрее, чем интерпретатор </a:t>
            </a:r>
            <a:r>
              <a:rPr lang="en-US" dirty="0" smtClean="0"/>
              <a:t>SKILL.</a:t>
            </a:r>
          </a:p>
          <a:p>
            <a:pPr lvl="1"/>
            <a:r>
              <a:rPr lang="ru-RU" dirty="0" smtClean="0"/>
              <a:t>Защита</a:t>
            </a:r>
            <a:r>
              <a:rPr lang="en-US" dirty="0" smtClean="0"/>
              <a:t>: </a:t>
            </a:r>
            <a:r>
              <a:rPr lang="ru-RU" dirty="0" smtClean="0"/>
              <a:t>Двоичные файлы не могут быть прочитаны или модифицированы</a:t>
            </a:r>
            <a:r>
              <a:rPr lang="en-US" dirty="0" smtClean="0"/>
              <a:t>.</a:t>
            </a:r>
          </a:p>
          <a:p>
            <a:pPr lvl="1"/>
            <a:r>
              <a:rPr lang="ru-RU" dirty="0" smtClean="0"/>
              <a:t>Информация - </a:t>
            </a:r>
            <a:r>
              <a:rPr lang="en-US" dirty="0" smtClean="0"/>
              <a:t>Allegro SKILL Manual</a:t>
            </a:r>
          </a:p>
          <a:p>
            <a:pPr lvl="1"/>
            <a:r>
              <a:rPr lang="en-US" dirty="0"/>
              <a:t>COS article </a:t>
            </a:r>
            <a:r>
              <a:rPr lang="en-US" dirty="0" smtClean="0">
                <a:hlinkClick r:id="rId4"/>
              </a:rPr>
              <a:t>Can </a:t>
            </a:r>
            <a:r>
              <a:rPr lang="en-US" dirty="0">
                <a:hlinkClick r:id="rId4"/>
              </a:rPr>
              <a:t>SKILL context files be built on a Windows platform?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6771" y="1188720"/>
            <a:ext cx="3395229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7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Взаимосвязанные проекты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Команда </a:t>
            </a:r>
            <a:r>
              <a:rPr lang="en-US" dirty="0" smtClean="0"/>
              <a:t>Roy </a:t>
            </a:r>
            <a:r>
              <a:rPr lang="en-US" dirty="0" err="1" smtClean="0"/>
              <a:t>Sauceda</a:t>
            </a:r>
            <a:r>
              <a:rPr lang="ru-RU" dirty="0" smtClean="0"/>
              <a:t> ведет проекты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RAVEL </a:t>
            </a:r>
          </a:p>
          <a:p>
            <a:pPr lvl="1"/>
            <a:r>
              <a:rPr lang="en-US" dirty="0" err="1" smtClean="0"/>
              <a:t>Checkplus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TCL</a:t>
            </a:r>
          </a:p>
          <a:p>
            <a:pPr lvl="1"/>
            <a:r>
              <a:rPr lang="en-US" dirty="0" err="1" smtClean="0"/>
              <a:t>Orcad</a:t>
            </a:r>
            <a:r>
              <a:rPr lang="en-US" dirty="0" smtClean="0"/>
              <a:t> TCL</a:t>
            </a:r>
          </a:p>
          <a:p>
            <a:pPr lvl="1"/>
            <a:r>
              <a:rPr lang="en-US" dirty="0" smtClean="0"/>
              <a:t>Visual Basic</a:t>
            </a:r>
          </a:p>
          <a:p>
            <a:pPr lvl="1"/>
            <a:r>
              <a:rPr lang="en-US" dirty="0" smtClean="0"/>
              <a:t>C++(OEM License Wrapper)</a:t>
            </a:r>
          </a:p>
          <a:p>
            <a:pPr lvl="1"/>
            <a:r>
              <a:rPr lang="en-US" dirty="0" smtClean="0"/>
              <a:t>PERL</a:t>
            </a:r>
          </a:p>
          <a:p>
            <a:pPr lvl="1"/>
            <a:r>
              <a:rPr lang="en-US" dirty="0" smtClean="0"/>
              <a:t>SKILL</a:t>
            </a:r>
          </a:p>
          <a:p>
            <a:r>
              <a:rPr lang="en-US" dirty="0" smtClean="0"/>
              <a:t>SKILL : </a:t>
            </a:r>
          </a:p>
          <a:p>
            <a:pPr lvl="1"/>
            <a:r>
              <a:rPr lang="en-US" dirty="0" smtClean="0"/>
              <a:t>RAVEL GUI, LINE Centering, </a:t>
            </a:r>
            <a:r>
              <a:rPr lang="en-US" dirty="0" err="1" smtClean="0"/>
              <a:t>BackDrill</a:t>
            </a:r>
            <a:r>
              <a:rPr lang="en-US" dirty="0" smtClean="0"/>
              <a:t> related</a:t>
            </a:r>
          </a:p>
          <a:p>
            <a:pPr marL="742950" lvl="1" indent="-285750"/>
            <a:r>
              <a:rPr lang="en-US" dirty="0">
                <a:hlinkClick r:id="rId3"/>
              </a:rPr>
              <a:t>DRC Walker for RAVEL</a:t>
            </a:r>
            <a:endParaRPr lang="en-US" dirty="0"/>
          </a:p>
          <a:p>
            <a:pPr marL="742950" lvl="1" indent="-285750"/>
            <a:r>
              <a:rPr lang="en-US" dirty="0">
                <a:hlinkClick r:id="rId4"/>
              </a:rPr>
              <a:t>Add/Remove Property on Net/Component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897" y="220254"/>
            <a:ext cx="4285169" cy="340806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898" y="3807153"/>
            <a:ext cx="4100855" cy="2681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68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Инициализация </a:t>
            </a:r>
            <a:r>
              <a:rPr lang="en-US" dirty="0" smtClean="0"/>
              <a:t>SKILL : ILINIT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2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410" y="915657"/>
            <a:ext cx="8489951" cy="5631404"/>
          </a:xfrm>
        </p:spPr>
        <p:txBody>
          <a:bodyPr/>
          <a:lstStyle/>
          <a:p>
            <a:r>
              <a:rPr lang="en-US" dirty="0"/>
              <a:t>AXL-SKILL </a:t>
            </a:r>
            <a:r>
              <a:rPr lang="ru-RU" dirty="0" smtClean="0"/>
              <a:t>инициализируется автоматически, когда вы запускаете </a:t>
            </a:r>
            <a:r>
              <a:rPr lang="en-US" dirty="0" smtClean="0"/>
              <a:t>Allegro </a:t>
            </a:r>
            <a:r>
              <a:rPr lang="en-US" dirty="0"/>
              <a:t>PCB </a:t>
            </a:r>
            <a:r>
              <a:rPr lang="en-US" dirty="0" smtClean="0"/>
              <a:t>Editor</a:t>
            </a:r>
            <a:r>
              <a:rPr lang="ru-RU" dirty="0" smtClean="0"/>
              <a:t>, запуском файла программы с именем</a:t>
            </a:r>
            <a:r>
              <a:rPr lang="en-US" dirty="0" smtClean="0"/>
              <a:t> </a:t>
            </a:r>
            <a:r>
              <a:rPr lang="en-US" dirty="0" err="1" smtClean="0"/>
              <a:t>allegro.ilinit</a:t>
            </a:r>
            <a:endParaRPr lang="ru-RU" dirty="0" smtClean="0"/>
          </a:p>
          <a:p>
            <a:r>
              <a:rPr lang="ru-RU" dirty="0" smtClean="0"/>
              <a:t>Когда стартует</a:t>
            </a:r>
            <a:r>
              <a:rPr lang="en-US" dirty="0" smtClean="0"/>
              <a:t> </a:t>
            </a:r>
            <a:r>
              <a:rPr lang="en-US" dirty="0"/>
              <a:t>Allegro PCB </a:t>
            </a:r>
            <a:r>
              <a:rPr lang="en-US" dirty="0" smtClean="0"/>
              <a:t>Editor, </a:t>
            </a:r>
            <a:r>
              <a:rPr lang="ru-RU" dirty="0" smtClean="0"/>
              <a:t>он читает файл </a:t>
            </a:r>
            <a:r>
              <a:rPr lang="en-US" dirty="0" err="1" smtClean="0"/>
              <a:t>env</a:t>
            </a:r>
            <a:r>
              <a:rPr lang="en-US" dirty="0" smtClean="0"/>
              <a:t>, </a:t>
            </a:r>
            <a:r>
              <a:rPr lang="ru-RU" dirty="0" smtClean="0"/>
              <a:t>затем</a:t>
            </a:r>
            <a:r>
              <a:rPr lang="en-US" dirty="0" smtClean="0"/>
              <a:t> </a:t>
            </a:r>
            <a:r>
              <a:rPr lang="ru-RU" dirty="0" smtClean="0"/>
              <a:t>файл </a:t>
            </a:r>
            <a:r>
              <a:rPr lang="en-US" dirty="0" smtClean="0"/>
              <a:t>AXL </a:t>
            </a:r>
            <a:r>
              <a:rPr lang="en-US" dirty="0" err="1" smtClean="0"/>
              <a:t>ilinit</a:t>
            </a:r>
            <a:r>
              <a:rPr lang="ru-RU" dirty="0" smtClean="0"/>
              <a:t>, затем любой скрипт, который вы могли указать ключом </a:t>
            </a:r>
            <a:r>
              <a:rPr lang="en-US" dirty="0" smtClean="0"/>
              <a:t>-</a:t>
            </a:r>
            <a:r>
              <a:rPr lang="en-US" dirty="0"/>
              <a:t>s </a:t>
            </a:r>
            <a:r>
              <a:rPr lang="ru-RU" dirty="0" smtClean="0"/>
              <a:t>при запуске под </a:t>
            </a:r>
            <a:r>
              <a:rPr lang="en-US" dirty="0" smtClean="0"/>
              <a:t>UNIX</a:t>
            </a:r>
            <a:endParaRPr lang="en-US" dirty="0"/>
          </a:p>
          <a:p>
            <a:r>
              <a:rPr lang="ru-RU" dirty="0" smtClean="0"/>
              <a:t>Из следующих путей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&lt;</a:t>
            </a:r>
            <a:r>
              <a:rPr lang="en-US" i="1" dirty="0" err="1"/>
              <a:t>cdsroot</a:t>
            </a:r>
            <a:r>
              <a:rPr lang="en-US" dirty="0"/>
              <a:t>&gt;/share/</a:t>
            </a:r>
            <a:r>
              <a:rPr lang="en-US" dirty="0" err="1"/>
              <a:t>pcb</a:t>
            </a:r>
            <a:r>
              <a:rPr lang="en-US" dirty="0"/>
              <a:t>/</a:t>
            </a:r>
            <a:r>
              <a:rPr lang="en-US" dirty="0" err="1"/>
              <a:t>etc</a:t>
            </a:r>
            <a:r>
              <a:rPr lang="en-US" dirty="0"/>
              <a:t>/skill</a:t>
            </a:r>
          </a:p>
          <a:p>
            <a:pPr lvl="1"/>
            <a:r>
              <a:rPr lang="en-US" dirty="0"/>
              <a:t>&lt;</a:t>
            </a:r>
            <a:r>
              <a:rPr lang="en-US" i="1" dirty="0" err="1"/>
              <a:t>cdssite</a:t>
            </a:r>
            <a:r>
              <a:rPr lang="en-US" dirty="0"/>
              <a:t>&gt;/</a:t>
            </a:r>
            <a:r>
              <a:rPr lang="en-US" dirty="0" err="1" smtClean="0"/>
              <a:t>pcb</a:t>
            </a:r>
            <a:r>
              <a:rPr lang="en-US" dirty="0" smtClean="0"/>
              <a:t>/skill</a:t>
            </a:r>
          </a:p>
          <a:p>
            <a:pPr lvl="1"/>
            <a:r>
              <a:rPr lang="en-US" dirty="0"/>
              <a:t>$</a:t>
            </a:r>
            <a:r>
              <a:rPr lang="en-US" dirty="0" smtClean="0"/>
              <a:t>HOME/</a:t>
            </a:r>
            <a:r>
              <a:rPr lang="en-US" dirty="0" err="1" smtClean="0"/>
              <a:t>pcbenv</a:t>
            </a:r>
            <a:endParaRPr lang="en-US" dirty="0" smtClean="0"/>
          </a:p>
          <a:p>
            <a:r>
              <a:rPr lang="ru-RU" dirty="0" smtClean="0"/>
              <a:t>Если у вас есть файлы </a:t>
            </a:r>
            <a:r>
              <a:rPr lang="en-US" dirty="0" err="1" smtClean="0"/>
              <a:t>ilinit</a:t>
            </a:r>
            <a:r>
              <a:rPr lang="en-US" dirty="0" smtClean="0"/>
              <a:t> </a:t>
            </a:r>
            <a:r>
              <a:rPr lang="ru-RU" dirty="0" smtClean="0"/>
              <a:t>в каждой из этих папок, каждый файл </a:t>
            </a:r>
            <a:r>
              <a:rPr lang="en-US" dirty="0" err="1" smtClean="0"/>
              <a:t>ilinit</a:t>
            </a:r>
            <a:r>
              <a:rPr lang="en-US" dirty="0" smtClean="0"/>
              <a:t> </a:t>
            </a:r>
            <a:r>
              <a:rPr lang="ru-RU" dirty="0" smtClean="0"/>
              <a:t>будет последовательно считан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AXL-SKILL : </a:t>
            </a:r>
            <a:r>
              <a:rPr lang="ru-RU" dirty="0" smtClean="0"/>
              <a:t>файл </a:t>
            </a:r>
            <a:r>
              <a:rPr lang="en-US" dirty="0" err="1" smtClean="0"/>
              <a:t>ilinit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1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Allegro.ilinit</a:t>
            </a:r>
            <a:r>
              <a:rPr lang="en-US" dirty="0" smtClean="0"/>
              <a:t> </a:t>
            </a:r>
            <a:r>
              <a:rPr lang="ru-RU" dirty="0" smtClean="0"/>
              <a:t>для определения путей, загрузки программ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00" y="1137112"/>
            <a:ext cx="11602752" cy="13177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8900" y="3351679"/>
            <a:ext cx="77334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Функция </a:t>
            </a:r>
            <a:r>
              <a:rPr lang="en-US" dirty="0" err="1" smtClean="0"/>
              <a:t>getSkillPath</a:t>
            </a:r>
            <a:r>
              <a:rPr lang="en-US" dirty="0" smtClean="0"/>
              <a:t> </a:t>
            </a:r>
            <a:r>
              <a:rPr lang="ru-RU" dirty="0" smtClean="0"/>
              <a:t>получает текущий список путей </a:t>
            </a:r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13036" y="5083096"/>
            <a:ext cx="106576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Функция </a:t>
            </a:r>
            <a:r>
              <a:rPr lang="en-US" i="1" dirty="0" err="1" smtClean="0"/>
              <a:t>axlCmdRegister</a:t>
            </a:r>
            <a:r>
              <a:rPr lang="en-US" dirty="0" smtClean="0"/>
              <a:t> </a:t>
            </a:r>
            <a:r>
              <a:rPr lang="ru-RU" dirty="0" smtClean="0"/>
              <a:t>регистрирует команду </a:t>
            </a:r>
            <a:r>
              <a:rPr lang="en-US" dirty="0" smtClean="0"/>
              <a:t>Allegro </a:t>
            </a:r>
            <a:r>
              <a:rPr lang="en-US" dirty="0"/>
              <a:t>PCB </a:t>
            </a:r>
            <a:r>
              <a:rPr lang="en-US" dirty="0" smtClean="0"/>
              <a:t>Editor</a:t>
            </a:r>
            <a:r>
              <a:rPr lang="ru-RU" dirty="0" smtClean="0"/>
              <a:t>, которую вы затем можете запускать через командную строку </a:t>
            </a:r>
            <a:r>
              <a:rPr lang="en-US" dirty="0" smtClean="0"/>
              <a:t>Allegro PCB Editor, </a:t>
            </a:r>
            <a:r>
              <a:rPr lang="ru-RU" dirty="0" smtClean="0"/>
              <a:t>или вызывать через меню и горячие клавиши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99" y="3882936"/>
            <a:ext cx="4667289" cy="12001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68900" y="2948336"/>
            <a:ext cx="81178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Функция </a:t>
            </a:r>
            <a:r>
              <a:rPr lang="en-US" i="1" dirty="0" err="1" smtClean="0"/>
              <a:t>setSkillPath</a:t>
            </a:r>
            <a:r>
              <a:rPr lang="en-US" dirty="0" smtClean="0"/>
              <a:t> </a:t>
            </a:r>
            <a:r>
              <a:rPr lang="ru-RU" dirty="0" smtClean="0"/>
              <a:t>устанавливает путь к текущим папкам</a:t>
            </a:r>
            <a:r>
              <a:rPr lang="en-US" dirty="0" smtClean="0"/>
              <a:t> 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3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пользовательских меню в</a:t>
            </a:r>
            <a:r>
              <a:rPr lang="en-US" dirty="0" smtClean="0"/>
              <a:t> </a:t>
            </a:r>
            <a:r>
              <a:rPr lang="en-US" dirty="0" err="1" smtClean="0"/>
              <a:t>Allegro.ilinit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3" tooltip="Adding and Appending Allegro Menu Items using SKILL"/>
              </a:rPr>
              <a:t>Adding and Appending Allegro Menu Items using </a:t>
            </a:r>
            <a:r>
              <a:rPr lang="en-US" b="1" dirty="0" smtClean="0">
                <a:hlinkClick r:id="rId3" tooltip="Adding and Appending Allegro Menu Items using SKILL"/>
              </a:rPr>
              <a:t>SKILL</a:t>
            </a:r>
            <a:r>
              <a:rPr lang="en-US" b="1" dirty="0" smtClean="0"/>
              <a:t>(RAK)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19" y="2103120"/>
            <a:ext cx="5837073" cy="305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692" y="2569844"/>
            <a:ext cx="5419725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4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</a:t>
            </a:r>
            <a:r>
              <a:rPr lang="en-US" dirty="0" smtClean="0"/>
              <a:t>ALLEGRO SKILL</a:t>
            </a:r>
            <a:r>
              <a:rPr lang="ru-RU" dirty="0" smtClean="0"/>
              <a:t> (диалоговые окна)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0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11786" y="1290783"/>
            <a:ext cx="6557269" cy="4767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создать форму </a:t>
            </a:r>
            <a:r>
              <a:rPr lang="en-US" dirty="0" smtClean="0"/>
              <a:t>SKILL</a:t>
            </a:r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9" y="1594540"/>
            <a:ext cx="4251325" cy="350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6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файла </a:t>
            </a:r>
            <a:r>
              <a:rPr lang="en-US" dirty="0" smtClean="0"/>
              <a:t>SKILL FORM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1" y="1106167"/>
            <a:ext cx="4251325" cy="35097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b="6673"/>
          <a:stretch/>
        </p:blipFill>
        <p:spPr>
          <a:xfrm>
            <a:off x="6421395" y="373175"/>
            <a:ext cx="4657503" cy="60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</a:t>
            </a:r>
            <a:r>
              <a:rPr lang="ru-RU" dirty="0" smtClean="0"/>
              <a:t>файл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9" name="Content Placeholder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8642" y="2261795"/>
            <a:ext cx="4251325" cy="35097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75" y="1689855"/>
            <a:ext cx="4605770" cy="427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864" y="2693773"/>
            <a:ext cx="1744552" cy="9872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0507" y="3599936"/>
            <a:ext cx="2574047" cy="7227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0633" y="4515360"/>
            <a:ext cx="2393793" cy="1256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675" y="1069955"/>
            <a:ext cx="912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Он может быть создан текстовым редактором, и должен иметь расширение </a:t>
            </a:r>
            <a:r>
              <a:rPr lang="en-US" dirty="0" smtClean="0"/>
              <a:t>.</a:t>
            </a:r>
            <a:r>
              <a:rPr lang="en-US" i="1" dirty="0" smtClean="0"/>
              <a:t>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8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91194" y="1188720"/>
            <a:ext cx="7124618" cy="4767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Отображение формы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4200" y="899960"/>
            <a:ext cx="8489950" cy="32560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формы</a:t>
            </a:r>
            <a:r>
              <a:rPr lang="en-US" dirty="0" smtClean="0"/>
              <a:t>: </a:t>
            </a:r>
            <a:r>
              <a:rPr lang="ru-RU" dirty="0" smtClean="0"/>
              <a:t>реакция на события, </a:t>
            </a:r>
            <a:r>
              <a:rPr lang="en-US" dirty="0" smtClean="0"/>
              <a:t>Callback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779" y="3571831"/>
            <a:ext cx="7829550" cy="280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3492" y="3876631"/>
            <a:ext cx="61912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5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Доступные материалы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LMS </a:t>
            </a:r>
            <a:r>
              <a:rPr lang="ru-RU" dirty="0" smtClean="0"/>
              <a:t>курсы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b="1" dirty="0" smtClean="0"/>
              <a:t>Allegro </a:t>
            </a:r>
            <a:r>
              <a:rPr lang="en-US" b="1" dirty="0" smtClean="0"/>
              <a:t>PCB Editor SKILL Program</a:t>
            </a:r>
            <a:r>
              <a:rPr lang="en-US" dirty="0" smtClean="0"/>
              <a:t>: </a:t>
            </a:r>
            <a:r>
              <a:rPr lang="ru-RU" dirty="0" smtClean="0"/>
              <a:t>Первая часть курса знакомит вас с основами языка программирования </a:t>
            </a:r>
            <a:r>
              <a:rPr lang="en-US" dirty="0" smtClean="0"/>
              <a:t>SKILL. </a:t>
            </a:r>
            <a:r>
              <a:rPr lang="ru-RU" dirty="0" smtClean="0"/>
              <a:t>Вот второй и третьей частях, вы используете язык </a:t>
            </a:r>
            <a:r>
              <a:rPr lang="en-US" dirty="0" smtClean="0"/>
              <a:t>SKILL </a:t>
            </a:r>
            <a:r>
              <a:rPr lang="ru-RU" dirty="0" smtClean="0"/>
              <a:t>для чтения и записи информации в базу данных </a:t>
            </a:r>
            <a:r>
              <a:rPr lang="en-US" dirty="0" smtClean="0"/>
              <a:t>Allegro </a:t>
            </a:r>
            <a:r>
              <a:rPr lang="en-US" dirty="0"/>
              <a:t>PCB </a:t>
            </a:r>
            <a:r>
              <a:rPr lang="en-US" dirty="0" smtClean="0"/>
              <a:t>Editor</a:t>
            </a:r>
            <a:r>
              <a:rPr lang="ru-RU" dirty="0" smtClean="0"/>
              <a:t>, и для взаимодействия с пользователем.</a:t>
            </a:r>
            <a:endParaRPr lang="en-US" dirty="0" smtClean="0"/>
          </a:p>
          <a:p>
            <a:r>
              <a:rPr lang="ru-RU" dirty="0" smtClean="0"/>
              <a:t>Мануалы</a:t>
            </a:r>
            <a:endParaRPr lang="en-US" dirty="0" smtClean="0"/>
          </a:p>
          <a:p>
            <a:pPr lvl="1"/>
            <a:r>
              <a:rPr lang="en-US" dirty="0" smtClean="0"/>
              <a:t>SKILL </a:t>
            </a:r>
            <a:r>
              <a:rPr lang="en-US" dirty="0"/>
              <a:t>Language </a:t>
            </a:r>
            <a:r>
              <a:rPr lang="en-US" dirty="0" smtClean="0"/>
              <a:t>Reference Manual: </a:t>
            </a:r>
            <a:r>
              <a:rPr lang="ru-RU" dirty="0" smtClean="0"/>
              <a:t>Описаны все функции </a:t>
            </a:r>
            <a:r>
              <a:rPr lang="en-US" dirty="0" smtClean="0"/>
              <a:t>SKILL</a:t>
            </a:r>
          </a:p>
          <a:p>
            <a:pPr lvl="1"/>
            <a:r>
              <a:rPr lang="en-US" dirty="0" smtClean="0"/>
              <a:t>SKILL Language User Guide : </a:t>
            </a:r>
            <a:r>
              <a:rPr lang="ru-RU" dirty="0" smtClean="0"/>
              <a:t>Как использовать функции</a:t>
            </a:r>
            <a:r>
              <a:rPr lang="en-US" dirty="0" smtClean="0"/>
              <a:t> SKILL</a:t>
            </a:r>
          </a:p>
          <a:p>
            <a:pPr lvl="1"/>
            <a:r>
              <a:rPr lang="en-US" dirty="0">
                <a:hlinkClick r:id="rId3"/>
              </a:rPr>
              <a:t>Allegro SKILL Reference (17.2-2016</a:t>
            </a:r>
            <a:r>
              <a:rPr lang="en-US" dirty="0" smtClean="0">
                <a:hlinkClick r:id="rId3"/>
              </a:rPr>
              <a:t>)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Allegro </a:t>
            </a:r>
            <a:r>
              <a:rPr lang="en-US" dirty="0">
                <a:hlinkClick r:id="rId4"/>
              </a:rPr>
              <a:t>Design Entry HDL SKILL Reference (17.2-2016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pPr lvl="1"/>
            <a:r>
              <a:rPr lang="ru-RU" dirty="0" smtClean="0"/>
              <a:t>Примеры в папке</a:t>
            </a:r>
            <a:r>
              <a:rPr lang="en-US" dirty="0" smtClean="0"/>
              <a:t> &lt;CDS_INST&gt;\</a:t>
            </a:r>
            <a:r>
              <a:rPr lang="en-US" dirty="0" smtClean="0"/>
              <a:t>share\</a:t>
            </a:r>
            <a:r>
              <a:rPr lang="en-US" dirty="0" err="1" smtClean="0"/>
              <a:t>pcb</a:t>
            </a:r>
            <a:r>
              <a:rPr lang="en-US" dirty="0" smtClean="0"/>
              <a:t>\examples\skill</a:t>
            </a:r>
            <a:endParaRPr lang="ru-RU" dirty="0" smtClean="0"/>
          </a:p>
          <a:p>
            <a:r>
              <a:rPr lang="ru-RU" dirty="0" smtClean="0"/>
              <a:t>Видео</a:t>
            </a:r>
          </a:p>
          <a:p>
            <a:pPr lvl="1"/>
            <a:r>
              <a:rPr lang="en-US" dirty="0">
                <a:hlinkClick r:id="rId5"/>
              </a:rPr>
              <a:t>Using SKILL in the PCB Editor (Video Channel)</a:t>
            </a:r>
            <a:r>
              <a:rPr lang="en-US" dirty="0"/>
              <a:t>(</a:t>
            </a:r>
            <a:r>
              <a:rPr lang="en-US" dirty="0" err="1"/>
              <a:t>Videos;ES-Training</a:t>
            </a:r>
            <a:r>
              <a:rPr lang="en-US" dirty="0"/>
              <a:t> Bytes)</a:t>
            </a:r>
            <a:endParaRPr lang="en-US" dirty="0" smtClean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906" y="731520"/>
            <a:ext cx="2676525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6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4200" y="1735897"/>
            <a:ext cx="8489950" cy="42926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формы</a:t>
            </a:r>
            <a:r>
              <a:rPr lang="en-US" dirty="0" smtClean="0"/>
              <a:t>: </a:t>
            </a:r>
            <a:r>
              <a:rPr lang="ru-RU" dirty="0" smtClean="0"/>
              <a:t>работа с данными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675" y="1069955"/>
            <a:ext cx="912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Доступ к полям формы идет через структуру данных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0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Взаимодействие с полями идет через</a:t>
            </a:r>
            <a:r>
              <a:rPr lang="en-US" dirty="0" smtClean="0"/>
              <a:t> </a:t>
            </a:r>
            <a:r>
              <a:rPr lang="ru-RU" dirty="0" smtClean="0"/>
              <a:t>функции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axlFormSetField</a:t>
            </a:r>
            <a:r>
              <a:rPr lang="en-US" dirty="0"/>
              <a:t>,  </a:t>
            </a:r>
            <a:r>
              <a:rPr lang="en-US" dirty="0" err="1" smtClean="0"/>
              <a:t>axlFormGetField</a:t>
            </a:r>
            <a:r>
              <a:rPr lang="en-US" dirty="0"/>
              <a:t>,</a:t>
            </a:r>
          </a:p>
          <a:p>
            <a:r>
              <a:rPr lang="en-US" dirty="0" err="1"/>
              <a:t>axlFormSetFieldEditable</a:t>
            </a:r>
            <a:r>
              <a:rPr lang="en-US" dirty="0"/>
              <a:t>, </a:t>
            </a:r>
            <a:r>
              <a:rPr lang="en-US" dirty="0" err="1" smtClean="0"/>
              <a:t>axlFormSetFieldVisible</a:t>
            </a:r>
            <a:r>
              <a:rPr lang="en-US" dirty="0" smtClean="0"/>
              <a:t>.</a:t>
            </a:r>
          </a:p>
          <a:p>
            <a:r>
              <a:rPr lang="ru-RU" dirty="0" smtClean="0"/>
              <a:t>Некоторые виды полей</a:t>
            </a:r>
            <a:r>
              <a:rPr lang="en-US" dirty="0" smtClean="0"/>
              <a:t>,</a:t>
            </a:r>
            <a:r>
              <a:rPr lang="ru-RU" dirty="0" smtClean="0"/>
              <a:t> </a:t>
            </a:r>
            <a:r>
              <a:rPr lang="en-US" dirty="0" smtClean="0"/>
              <a:t>Tab,</a:t>
            </a:r>
            <a:r>
              <a:rPr lang="ru-RU" dirty="0" smtClean="0"/>
              <a:t> </a:t>
            </a:r>
            <a:r>
              <a:rPr lang="en-US" dirty="0" smtClean="0"/>
              <a:t>Grid </a:t>
            </a:r>
            <a:r>
              <a:rPr lang="ru-RU" dirty="0" smtClean="0"/>
              <a:t>имеют </a:t>
            </a:r>
            <a:r>
              <a:rPr lang="ru-RU" dirty="0" err="1" smtClean="0"/>
              <a:t>доп.ф-ции</a:t>
            </a:r>
            <a:r>
              <a:rPr lang="en-US" dirty="0" smtClean="0"/>
              <a:t> APIs</a:t>
            </a:r>
          </a:p>
          <a:p>
            <a:r>
              <a:rPr lang="ru-RU" dirty="0" smtClean="0"/>
              <a:t>Смотрите</a:t>
            </a:r>
            <a:r>
              <a:rPr lang="en-US" dirty="0" smtClean="0"/>
              <a:t> Allegro PCB Editor SKILL Manual</a:t>
            </a:r>
          </a:p>
          <a:p>
            <a:r>
              <a:rPr lang="ru-RU" dirty="0" smtClean="0"/>
              <a:t>Смотрите примеры программ в </a:t>
            </a:r>
            <a:r>
              <a:rPr lang="en-US" dirty="0" smtClean="0"/>
              <a:t>Cadence Installation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 </a:t>
            </a:r>
            <a:r>
              <a:rPr lang="ru-RU" dirty="0" smtClean="0"/>
              <a:t>формы</a:t>
            </a:r>
            <a:r>
              <a:rPr lang="en-US" dirty="0" smtClean="0"/>
              <a:t>: </a:t>
            </a:r>
            <a:r>
              <a:rPr lang="ru-RU" dirty="0" smtClean="0"/>
              <a:t>взаимодействие с окном формы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3245" y="731520"/>
            <a:ext cx="2543175" cy="332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45" y="4234591"/>
            <a:ext cx="5172075" cy="35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71" y="4732019"/>
            <a:ext cx="4619625" cy="1362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5614" y="4234591"/>
            <a:ext cx="1628775" cy="197167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106044" y="4308292"/>
            <a:ext cx="493001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Смотрите примеры программ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basic </a:t>
            </a:r>
            <a:r>
              <a:rPr lang="en-US" dirty="0"/>
              <a:t>controls -- axlform.il/</a:t>
            </a:r>
            <a:r>
              <a:rPr lang="en-US" dirty="0" err="1"/>
              <a:t>axlform.form</a:t>
            </a:r>
            <a:endParaRPr lang="en-US" dirty="0"/>
          </a:p>
          <a:p>
            <a:r>
              <a:rPr lang="en-US" dirty="0" smtClean="0"/>
              <a:t>grid </a:t>
            </a:r>
            <a:r>
              <a:rPr lang="en-US" dirty="0"/>
              <a:t>control - fgrid.il/</a:t>
            </a:r>
            <a:r>
              <a:rPr lang="en-US" dirty="0" err="1"/>
              <a:t>fgrid.form</a:t>
            </a:r>
            <a:endParaRPr lang="en-US" dirty="0"/>
          </a:p>
          <a:p>
            <a:r>
              <a:rPr lang="en-US" dirty="0" smtClean="0"/>
              <a:t>multi-select </a:t>
            </a:r>
            <a:r>
              <a:rPr lang="en-US" dirty="0"/>
              <a:t>grid control </a:t>
            </a:r>
            <a:r>
              <a:rPr lang="en-US" dirty="0" smtClean="0"/>
              <a:t>– </a:t>
            </a:r>
            <a:br>
              <a:rPr lang="en-US" dirty="0" smtClean="0"/>
            </a:br>
            <a:r>
              <a:rPr lang="en-US" dirty="0" smtClean="0"/>
              <a:t>fgrid-msel.il/</a:t>
            </a:r>
            <a:r>
              <a:rPr lang="en-US" dirty="0" err="1" smtClean="0"/>
              <a:t>fgrid.form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81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во вкладке </a:t>
            </a:r>
            <a:r>
              <a:rPr lang="en-US" dirty="0" smtClean="0"/>
              <a:t>Options </a:t>
            </a:r>
            <a:r>
              <a:rPr lang="en-US" dirty="0" err="1" smtClean="0"/>
              <a:t>Allergo</a:t>
            </a:r>
            <a:r>
              <a:rPr lang="en-US" dirty="0" smtClean="0"/>
              <a:t> PCB Editor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User GUI in Options Window Using SKILL in Allegro PCB Editor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252" y="1964833"/>
            <a:ext cx="4757812" cy="23734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" y="2103120"/>
            <a:ext cx="6557988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2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на </a:t>
            </a:r>
            <a:r>
              <a:rPr lang="ru-RU" dirty="0" err="1" smtClean="0"/>
              <a:t>саппорте</a:t>
            </a:r>
            <a:r>
              <a:rPr lang="ru-RU" dirty="0" smtClean="0"/>
              <a:t> </a:t>
            </a:r>
            <a:r>
              <a:rPr lang="en-US" dirty="0" smtClean="0"/>
              <a:t>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3" tooltip="Using TreeView in GUI with Allegro SKILL"/>
              </a:rPr>
              <a:t>Using </a:t>
            </a:r>
            <a:r>
              <a:rPr lang="en-US" b="1" dirty="0" err="1">
                <a:hlinkClick r:id="rId3" tooltip="Using TreeView in GUI with Allegro SKILL"/>
              </a:rPr>
              <a:t>TreeView</a:t>
            </a:r>
            <a:r>
              <a:rPr lang="en-US" b="1" dirty="0">
                <a:hlinkClick r:id="rId3" tooltip="Using TreeView in GUI with Allegro SKILL"/>
              </a:rPr>
              <a:t> in GUI with Allegro </a:t>
            </a:r>
            <a:r>
              <a:rPr lang="en-US" b="1" dirty="0" smtClean="0">
                <a:hlinkClick r:id="rId3" tooltip="Using TreeView in GUI with Allegro SKILL"/>
              </a:rPr>
              <a:t>SKILL</a:t>
            </a:r>
            <a:endParaRPr lang="en-US" b="1" dirty="0" smtClean="0"/>
          </a:p>
          <a:p>
            <a:r>
              <a:rPr lang="en-US" dirty="0" smtClean="0"/>
              <a:t>How to resize the GUI in Allegro SKILL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929" y="2245389"/>
            <a:ext cx="2695575" cy="3838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9113" y="2245389"/>
            <a:ext cx="604837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6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54796" y="3621024"/>
            <a:ext cx="10744200" cy="1188720"/>
          </a:xfrm>
        </p:spPr>
        <p:txBody>
          <a:bodyPr/>
          <a:lstStyle/>
          <a:p>
            <a:r>
              <a:rPr lang="ru-RU" dirty="0" smtClean="0"/>
              <a:t>База данных </a:t>
            </a:r>
            <a:r>
              <a:rPr lang="en-US" dirty="0" smtClean="0"/>
              <a:t>Allegro SKILL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4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74320" y="1084811"/>
            <a:ext cx="11612880" cy="5120640"/>
          </a:xfrm>
        </p:spPr>
        <p:txBody>
          <a:bodyPr/>
          <a:lstStyle/>
          <a:p>
            <a:r>
              <a:rPr lang="ru-RU" dirty="0" smtClean="0"/>
              <a:t>Редактор топологии </a:t>
            </a:r>
            <a:r>
              <a:rPr lang="en-US" dirty="0" smtClean="0"/>
              <a:t>Allegro </a:t>
            </a:r>
            <a:r>
              <a:rPr lang="en-US" dirty="0"/>
              <a:t>PCB Editor </a:t>
            </a:r>
            <a:r>
              <a:rPr lang="ru-RU" dirty="0" smtClean="0"/>
              <a:t>хранит данные проекта как различные типы объектов, в собственной базе данных, и в совокупности эти объекты составляют полное представление топологии печатной платы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Вы можете создавать объекты, выполнять операции над ними, или извлекать из базы данных требуемую информацию, используя программы </a:t>
            </a:r>
            <a:r>
              <a:rPr lang="en-US" dirty="0" smtClean="0"/>
              <a:t>AXL-SKILL.</a:t>
            </a:r>
          </a:p>
          <a:p>
            <a:r>
              <a:rPr lang="ru-RU" dirty="0" smtClean="0"/>
              <a:t>Функции </a:t>
            </a:r>
            <a:r>
              <a:rPr lang="en-US" dirty="0" smtClean="0"/>
              <a:t>AXL-SKILL </a:t>
            </a:r>
            <a:r>
              <a:rPr lang="ru-RU" dirty="0" smtClean="0"/>
              <a:t>соответствуют синтаксису </a:t>
            </a:r>
            <a:r>
              <a:rPr lang="en-US" dirty="0" smtClean="0"/>
              <a:t>SKILL. </a:t>
            </a:r>
            <a:r>
              <a:rPr lang="ru-RU" dirty="0" smtClean="0"/>
              <a:t>Кроме того, следующие характеристики относятся к большинству функций </a:t>
            </a:r>
            <a:r>
              <a:rPr lang="en-US" dirty="0" smtClean="0"/>
              <a:t>AXL-SKILL :</a:t>
            </a:r>
            <a:endParaRPr lang="en-US" dirty="0"/>
          </a:p>
          <a:p>
            <a:pPr lvl="1"/>
            <a:r>
              <a:rPr lang="ru-RU" dirty="0" smtClean="0"/>
              <a:t>Имена всех функций </a:t>
            </a:r>
            <a:r>
              <a:rPr lang="en-US" dirty="0" smtClean="0"/>
              <a:t>Allegro </a:t>
            </a:r>
            <a:r>
              <a:rPr lang="en-US" dirty="0"/>
              <a:t>PCB Editor AXL </a:t>
            </a:r>
            <a:r>
              <a:rPr lang="ru-RU" dirty="0" smtClean="0"/>
              <a:t>начинаются с</a:t>
            </a:r>
            <a:r>
              <a:rPr lang="en-US" dirty="0" smtClean="0"/>
              <a:t> </a:t>
            </a:r>
            <a:r>
              <a:rPr lang="en-US" i="1" dirty="0" err="1"/>
              <a:t>axl</a:t>
            </a:r>
            <a:r>
              <a:rPr lang="en-US" dirty="0"/>
              <a:t>.</a:t>
            </a:r>
          </a:p>
          <a:p>
            <a:pPr lvl="1"/>
            <a:r>
              <a:rPr lang="ru-RU" dirty="0" smtClean="0"/>
              <a:t>Функции </a:t>
            </a:r>
            <a:r>
              <a:rPr lang="en-US" dirty="0" smtClean="0"/>
              <a:t>AXL </a:t>
            </a:r>
            <a:r>
              <a:rPr lang="ru-RU" dirty="0" smtClean="0"/>
              <a:t>разделены на семейства, которые имеют схожий способ вызова, и схожую часть имени, например, семейство </a:t>
            </a:r>
            <a:r>
              <a:rPr lang="en-US" dirty="0" err="1" smtClean="0"/>
              <a:t>axlDBCreate</a:t>
            </a:r>
            <a:r>
              <a:rPr lang="en-US" dirty="0" smtClean="0"/>
              <a:t>, </a:t>
            </a:r>
            <a:r>
              <a:rPr lang="ru-RU" dirty="0" smtClean="0"/>
              <a:t>в составе которого есть</a:t>
            </a:r>
            <a:r>
              <a:rPr lang="en-US" dirty="0" smtClean="0"/>
              <a:t> </a:t>
            </a:r>
            <a:r>
              <a:rPr lang="en-US" i="1" dirty="0" err="1"/>
              <a:t>axlDBCreateShape</a:t>
            </a:r>
            <a:r>
              <a:rPr lang="en-US" dirty="0"/>
              <a:t> </a:t>
            </a:r>
            <a:r>
              <a:rPr lang="ru-RU" dirty="0" smtClean="0"/>
              <a:t>и </a:t>
            </a:r>
            <a:r>
              <a:rPr lang="en-US" i="1" dirty="0" err="1" smtClean="0"/>
              <a:t>axlDBCreateSymbol</a:t>
            </a:r>
            <a:endParaRPr lang="en-US" i="1" dirty="0" smtClean="0"/>
          </a:p>
          <a:p>
            <a:pPr lvl="1"/>
            <a:r>
              <a:rPr lang="ru-RU" i="1" dirty="0" smtClean="0"/>
              <a:t>Имена чувствительны к регистру</a:t>
            </a:r>
            <a:r>
              <a:rPr lang="en-US" i="1" dirty="0" smtClean="0"/>
              <a:t>. </a:t>
            </a:r>
            <a:r>
              <a:rPr lang="en-US" i="1" dirty="0" err="1" smtClean="0"/>
              <a:t>axlD</a:t>
            </a:r>
            <a:r>
              <a:rPr lang="en-US" dirty="0" err="1" smtClean="0">
                <a:solidFill>
                  <a:srgbClr val="FF0000"/>
                </a:solidFill>
              </a:rPr>
              <a:t>B</a:t>
            </a:r>
            <a:r>
              <a:rPr lang="en-US" i="1" dirty="0" err="1" smtClean="0"/>
              <a:t>GetDesign</a:t>
            </a:r>
            <a:r>
              <a:rPr lang="en-US" i="1" dirty="0" smtClean="0"/>
              <a:t>() </a:t>
            </a:r>
            <a:r>
              <a:rPr lang="ru-RU" i="1" dirty="0" smtClean="0"/>
              <a:t>но не</a:t>
            </a:r>
            <a:r>
              <a:rPr lang="en-US" i="1" dirty="0" smtClean="0"/>
              <a:t> </a:t>
            </a:r>
            <a:r>
              <a:rPr lang="en-US" i="1" dirty="0" err="1" smtClean="0"/>
              <a:t>axlD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i="1" dirty="0" err="1" smtClean="0"/>
              <a:t>GetDesign</a:t>
            </a:r>
            <a:r>
              <a:rPr lang="en-US" i="1" dirty="0" smtClean="0"/>
              <a:t>().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База данных </a:t>
            </a:r>
            <a:r>
              <a:rPr lang="en-US" b="1" dirty="0" smtClean="0"/>
              <a:t>AXL-SKILL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27" y="5335778"/>
            <a:ext cx="4361997" cy="152222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952" y="5335778"/>
            <a:ext cx="1864722" cy="15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базы данных </a:t>
            </a:r>
            <a:r>
              <a:rPr lang="en-US" dirty="0" smtClean="0"/>
              <a:t>AXL</a:t>
            </a:r>
            <a:endParaRPr lang="en-US" dirty="0"/>
          </a:p>
        </p:txBody>
      </p:sp>
      <p:pic>
        <p:nvPicPr>
          <p:cNvPr id="4" name="Content Placeholder 3">
            <a:hlinkClick r:id="rId3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34628" y="2719798"/>
            <a:ext cx="8726872" cy="40434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22550" y="1087120"/>
            <a:ext cx="9951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База данных </a:t>
            </a:r>
            <a:r>
              <a:rPr lang="en-US" dirty="0" smtClean="0"/>
              <a:t>AXL-SKILL </a:t>
            </a:r>
            <a:r>
              <a:rPr lang="ru-RU" dirty="0" smtClean="0"/>
              <a:t>хранит и физическую, и логическую информацию о проекте ПП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Физическая информация – это геометрия, например, проводящий рисунок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Логическая информация – это такие объекты, как цепи или логические компоненты</a:t>
            </a:r>
            <a:r>
              <a:rPr lang="en-US" dirty="0" smtClean="0"/>
              <a:t>.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Также имеются такие типы объектов, как параметры проекта, отображения, текста и др.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60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Каждый объект базы </a:t>
            </a:r>
            <a:r>
              <a:rPr lang="en-US" dirty="0" smtClean="0"/>
              <a:t>Allegro </a:t>
            </a:r>
            <a:r>
              <a:rPr lang="en-US" dirty="0"/>
              <a:t>PCB Editor </a:t>
            </a:r>
            <a:r>
              <a:rPr lang="ru-RU" dirty="0" smtClean="0"/>
              <a:t>имеет уникальный</a:t>
            </a:r>
            <a:r>
              <a:rPr lang="en-US" dirty="0" smtClean="0"/>
              <a:t> </a:t>
            </a:r>
            <a:r>
              <a:rPr lang="en-US" i="1" dirty="0" err="1"/>
              <a:t>dbid</a:t>
            </a:r>
            <a:r>
              <a:rPr lang="en-US" i="1" dirty="0"/>
              <a:t> </a:t>
            </a:r>
            <a:r>
              <a:rPr lang="en-US" dirty="0"/>
              <a:t>(database </a:t>
            </a:r>
            <a:r>
              <a:rPr lang="en-US" dirty="0" smtClean="0"/>
              <a:t>identifier)</a:t>
            </a:r>
            <a:r>
              <a:rPr lang="ru-RU" dirty="0" smtClean="0"/>
              <a:t>, ассоциированный с ним</a:t>
            </a:r>
            <a:r>
              <a:rPr lang="en-US" dirty="0" smtClean="0"/>
              <a:t>. </a:t>
            </a:r>
          </a:p>
          <a:p>
            <a:r>
              <a:rPr lang="ru-RU" dirty="0" smtClean="0"/>
              <a:t>Когда вы вызываете функцию для выполнения операции надо объектом базы данных, вы идентифицируете объект для этой функции путем передачи ей этого </a:t>
            </a:r>
            <a:r>
              <a:rPr lang="en-US" i="1" dirty="0" err="1" smtClean="0"/>
              <a:t>dbid</a:t>
            </a:r>
            <a:r>
              <a:rPr lang="en-US" i="1" dirty="0" smtClean="0"/>
              <a:t> </a:t>
            </a:r>
            <a:r>
              <a:rPr lang="ru-RU" dirty="0" smtClean="0"/>
              <a:t>как аргумента</a:t>
            </a:r>
            <a:r>
              <a:rPr lang="en-US" dirty="0" smtClean="0"/>
              <a:t>.</a:t>
            </a:r>
            <a:endParaRPr lang="en-US" dirty="0"/>
          </a:p>
          <a:p>
            <a:r>
              <a:rPr lang="ru-RU" dirty="0" smtClean="0"/>
              <a:t>Только функции</a:t>
            </a:r>
            <a:r>
              <a:rPr lang="en-US" dirty="0" smtClean="0"/>
              <a:t> </a:t>
            </a:r>
            <a:r>
              <a:rPr lang="en-US" dirty="0"/>
              <a:t>AXL </a:t>
            </a:r>
            <a:r>
              <a:rPr lang="ru-RU" dirty="0" smtClean="0"/>
              <a:t>могут создавать</a:t>
            </a:r>
            <a:r>
              <a:rPr lang="en-US" dirty="0" smtClean="0"/>
              <a:t> </a:t>
            </a:r>
            <a:r>
              <a:rPr lang="ru-RU" dirty="0" smtClean="0"/>
              <a:t>идентификаторы объектов </a:t>
            </a:r>
            <a:r>
              <a:rPr lang="en-US" i="1" dirty="0" err="1" smtClean="0"/>
              <a:t>dbid</a:t>
            </a:r>
            <a:r>
              <a:rPr lang="en-US" dirty="0" smtClean="0"/>
              <a:t>. </a:t>
            </a:r>
            <a:r>
              <a:rPr lang="ru-RU" dirty="0" smtClean="0"/>
              <a:t>Вы не можете менять </a:t>
            </a:r>
            <a:r>
              <a:rPr lang="en-US" i="1" dirty="0" err="1" smtClean="0"/>
              <a:t>dbid</a:t>
            </a:r>
            <a:r>
              <a:rPr lang="ru-RU" i="1" dirty="0" smtClean="0"/>
              <a:t> напрямую</a:t>
            </a:r>
            <a:r>
              <a:rPr lang="en-US" dirty="0" smtClean="0"/>
              <a:t>, </a:t>
            </a:r>
            <a:r>
              <a:rPr lang="ru-RU" dirty="0" smtClean="0"/>
              <a:t>за исключением </a:t>
            </a:r>
            <a:r>
              <a:rPr lang="en-US" dirty="0" smtClean="0"/>
              <a:t>parameter record </a:t>
            </a:r>
            <a:r>
              <a:rPr lang="en-US" dirty="0"/>
              <a:t>ids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Идентификаторы объектов </a:t>
            </a:r>
            <a:r>
              <a:rPr lang="en-US" b="1" dirty="0" err="1" smtClean="0"/>
              <a:t>dbid</a:t>
            </a:r>
            <a:r>
              <a:rPr lang="en-US" b="1" dirty="0" smtClean="0"/>
              <a:t> </a:t>
            </a:r>
            <a:r>
              <a:rPr lang="en-US" b="1" dirty="0"/>
              <a:t>(database identifiers)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7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Allegro PCB Editor object has an associated </a:t>
            </a:r>
            <a:r>
              <a:rPr lang="en-US" i="1" dirty="0"/>
              <a:t>type </a:t>
            </a:r>
            <a:r>
              <a:rPr lang="en-US" dirty="0"/>
              <a:t>and a set of </a:t>
            </a:r>
            <a:r>
              <a:rPr lang="en-US" i="1" dirty="0"/>
              <a:t>attributes </a:t>
            </a:r>
            <a:r>
              <a:rPr lang="en-US" dirty="0"/>
              <a:t>that </a:t>
            </a:r>
            <a:r>
              <a:rPr lang="en-US" dirty="0" smtClean="0"/>
              <a:t>describe the </a:t>
            </a:r>
            <a:r>
              <a:rPr lang="en-US" dirty="0"/>
              <a:t>object.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all symbol objects are of type </a:t>
            </a:r>
            <a:r>
              <a:rPr lang="en-US" dirty="0" smtClean="0"/>
              <a:t>symbol</a:t>
            </a:r>
          </a:p>
          <a:p>
            <a:r>
              <a:rPr lang="en-US" dirty="0" smtClean="0"/>
              <a:t>List of </a:t>
            </a:r>
            <a:r>
              <a:rPr lang="en-US" dirty="0" smtClean="0">
                <a:hlinkClick r:id="rId3" action="ppaction://hlinksldjump"/>
              </a:rPr>
              <a:t>Database objects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Типы объектов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947" y="3180416"/>
            <a:ext cx="8617031" cy="30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2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0530" y="1498601"/>
            <a:ext cx="7757290" cy="4767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объекта</a:t>
            </a:r>
            <a:r>
              <a:rPr lang="en-US" dirty="0" smtClean="0"/>
              <a:t>: </a:t>
            </a:r>
            <a:r>
              <a:rPr lang="ru-RU" dirty="0" smtClean="0"/>
              <a:t>объект </a:t>
            </a:r>
            <a:r>
              <a:rPr lang="en-US" dirty="0" smtClean="0"/>
              <a:t>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Библиотека готовых программ </a:t>
            </a:r>
            <a:r>
              <a:rPr lang="en-US" dirty="0" smtClean="0"/>
              <a:t>Allegro SKILL</a:t>
            </a:r>
            <a:endParaRPr lang="en-US" dirty="0"/>
          </a:p>
        </p:txBody>
      </p:sp>
      <p:pic>
        <p:nvPicPr>
          <p:cNvPr id="4" name="Content Placeholder 3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47067" y="1002002"/>
            <a:ext cx="6004759" cy="511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38555" y="1984664"/>
            <a:ext cx="491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dirty="0" smtClean="0"/>
              <a:t>Примеры в</a:t>
            </a:r>
            <a:r>
              <a:rPr lang="en-US" dirty="0" smtClean="0"/>
              <a:t> </a:t>
            </a:r>
            <a:r>
              <a:rPr lang="en-US" dirty="0"/>
              <a:t>&lt;CDS_INST&gt;\share\</a:t>
            </a:r>
            <a:r>
              <a:rPr lang="en-US" dirty="0" err="1"/>
              <a:t>pcb</a:t>
            </a:r>
            <a:r>
              <a:rPr lang="en-US" dirty="0"/>
              <a:t>\examples\skill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853" y="2934133"/>
            <a:ext cx="2295525" cy="207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3183" y="1498601"/>
            <a:ext cx="7471985" cy="476726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r>
              <a:rPr lang="en-US" dirty="0" smtClean="0"/>
              <a:t>: </a:t>
            </a:r>
            <a:r>
              <a:rPr lang="ru-RU" dirty="0" smtClean="0"/>
              <a:t>объект </a:t>
            </a:r>
            <a:r>
              <a:rPr lang="en-US" dirty="0" smtClean="0"/>
              <a:t>DRC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6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Объекты БД</a:t>
            </a:r>
            <a:r>
              <a:rPr lang="en-US" dirty="0" smtClean="0"/>
              <a:t>: </a:t>
            </a:r>
            <a:r>
              <a:rPr lang="ru-RU" dirty="0" smtClean="0"/>
              <a:t>доступ к полям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use the -&gt; operator to extract the value of an attribute from an object</a:t>
            </a:r>
          </a:p>
          <a:p>
            <a:pPr lvl="1"/>
            <a:r>
              <a:rPr lang="en-US" i="1" dirty="0" err="1" smtClean="0"/>
              <a:t>viaO</a:t>
            </a:r>
            <a:r>
              <a:rPr lang="en-US" i="1" dirty="0" smtClean="0"/>
              <a:t>-&gt;</a:t>
            </a:r>
            <a:r>
              <a:rPr lang="en-US" i="1" dirty="0" err="1" smtClean="0"/>
              <a:t>xy</a:t>
            </a:r>
            <a:r>
              <a:rPr lang="en-US" dirty="0" smtClean="0"/>
              <a:t> return a list which is X-Y location of the via Ex list(100 150)</a:t>
            </a:r>
          </a:p>
          <a:p>
            <a:pPr lvl="1"/>
            <a:r>
              <a:rPr lang="en-US" i="1" dirty="0" err="1" smtClean="0"/>
              <a:t>viaO</a:t>
            </a:r>
            <a:r>
              <a:rPr lang="en-US" i="1" dirty="0" smtClean="0"/>
              <a:t>-&gt;name </a:t>
            </a:r>
            <a:r>
              <a:rPr lang="en-US" dirty="0" smtClean="0"/>
              <a:t>returns the name of the </a:t>
            </a:r>
            <a:r>
              <a:rPr lang="en-US" dirty="0" err="1" smtClean="0"/>
              <a:t>padstack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Use -&gt;? </a:t>
            </a:r>
            <a:r>
              <a:rPr lang="en-US" dirty="0"/>
              <a:t>o</a:t>
            </a:r>
            <a:r>
              <a:rPr lang="en-US" dirty="0" smtClean="0"/>
              <a:t>perator to find the legal attributes on the element</a:t>
            </a:r>
            <a:endParaRPr lang="ru-RU" dirty="0" smtClean="0"/>
          </a:p>
          <a:p>
            <a:r>
              <a:rPr lang="en-US" dirty="0" smtClean="0"/>
              <a:t>Use -&gt;?? to see the data of all attributes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362" y="3649703"/>
            <a:ext cx="766762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6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делать с </a:t>
            </a:r>
            <a:r>
              <a:rPr lang="en-US" dirty="0" err="1" smtClean="0"/>
              <a:t>dbid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4320" y="1188719"/>
            <a:ext cx="5486167" cy="5295207"/>
          </a:xfrm>
        </p:spPr>
        <p:txBody>
          <a:bodyPr/>
          <a:lstStyle/>
          <a:p>
            <a:r>
              <a:rPr lang="en-US" dirty="0" smtClean="0"/>
              <a:t>Access Operator (-&gt;)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myDesign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axlDBGetDesign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ru-R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myDesign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 dbid:25572428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myDesign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-&gt;?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myDesign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-&gt;??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drcs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drcState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objType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padstacks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symbols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symdefs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readOnly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bBox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prop components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compdefs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nets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xnet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bus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diffpair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matchgroup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module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netclass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netGroup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groups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ecsets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waived pins text prop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skill&gt; </a:t>
            </a:r>
            <a:r>
              <a:rPr lang="en-US" sz="1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alldrcs</a:t>
            </a: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myDesign</a:t>
            </a:r>
            <a:r>
              <a:rPr lang="en-US" sz="140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1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1400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drcs</a:t>
            </a:r>
            <a:endParaRPr lang="en-US" sz="1400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(dbid:314259976 dbid:314280808 dbid:315385664 dbid:315751520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dbid:315959248 dbid:316076264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dbid:317275536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dbid:317293544 …)</a:t>
            </a:r>
          </a:p>
          <a:p>
            <a:pPr marL="0" indent="0">
              <a:buNone/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skill&gt;type(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alldrcs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494" y="856210"/>
            <a:ext cx="63627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9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программы</a:t>
            </a:r>
            <a:r>
              <a:rPr lang="en-US" dirty="0" smtClean="0"/>
              <a:t> 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Printing the Location of all Components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48" y="2152452"/>
            <a:ext cx="6087010" cy="28058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6514" y="2152452"/>
            <a:ext cx="2465861" cy="257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Функция выбора </a:t>
            </a:r>
            <a:r>
              <a:rPr lang="en-US" dirty="0" smtClean="0"/>
              <a:t>Find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5342"/>
            <a:ext cx="11612880" cy="5120640"/>
          </a:xfrm>
        </p:spPr>
        <p:txBody>
          <a:bodyPr/>
          <a:lstStyle/>
          <a:p>
            <a:r>
              <a:rPr lang="en-US" dirty="0"/>
              <a:t>This function sets up both the object types to be displayed in the </a:t>
            </a:r>
            <a:r>
              <a:rPr lang="en-US" dirty="0" smtClean="0"/>
              <a:t>Find </a:t>
            </a:r>
            <a:r>
              <a:rPr lang="en-US" dirty="0"/>
              <a:t>Filter and which types among those are to be set to on in the </a:t>
            </a:r>
            <a:r>
              <a:rPr lang="en-US" dirty="0" smtClean="0"/>
              <a:t>Find </a:t>
            </a:r>
            <a:r>
              <a:rPr lang="en-US" dirty="0"/>
              <a:t>Filter form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 smtClean="0"/>
          </a:p>
          <a:p>
            <a:pPr marL="457200" lvl="1" indent="0">
              <a:buNone/>
            </a:pP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axlSetFindFilter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?enabled list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pins") ?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onButtons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(“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” "pins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09" y="2449679"/>
            <a:ext cx="8963025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1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Filter Function: </a:t>
            </a:r>
            <a:r>
              <a:rPr lang="ru-RU" dirty="0" smtClean="0"/>
              <a:t>Пример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915342"/>
            <a:ext cx="11612880" cy="5120640"/>
          </a:xfrm>
        </p:spPr>
        <p:txBody>
          <a:bodyPr/>
          <a:lstStyle/>
          <a:p>
            <a:r>
              <a:rPr lang="en-US" dirty="0" smtClean="0"/>
              <a:t>Use Select </a:t>
            </a:r>
          </a:p>
          <a:p>
            <a:r>
              <a:rPr lang="en-US" dirty="0" smtClean="0"/>
              <a:t>For example Create </a:t>
            </a:r>
            <a:r>
              <a:rPr lang="en-US" dirty="0"/>
              <a:t>a list of pins from the </a:t>
            </a:r>
            <a:r>
              <a:rPr lang="en-US" dirty="0" smtClean="0"/>
              <a:t>design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axlClearSelSet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axlSetFindFilter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 ?enabled list("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"pins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") ?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onButtons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list("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" "pins"))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axlAddSelectAll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pinList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axlGetSelSet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0"/>
            <a:r>
              <a:rPr lang="en-US" dirty="0">
                <a:solidFill>
                  <a:srgbClr val="000000"/>
                </a:solidFill>
              </a:rPr>
              <a:t>For further reading checkout the Allegro SKILL Manual</a:t>
            </a:r>
            <a:br>
              <a:rPr lang="en-US"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185" y="2984355"/>
            <a:ext cx="2543175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6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 программ </a:t>
            </a:r>
            <a:r>
              <a:rPr lang="en-US" dirty="0" smtClean="0"/>
              <a:t>SKILL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Creating Elements in the Database : You can add any database element Programmatically such as Lines, Circles, Paths, Shapes, DRC Markers, </a:t>
            </a:r>
            <a:r>
              <a:rPr lang="en-US" dirty="0" err="1" smtClean="0"/>
              <a:t>Vias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49" y="2237942"/>
            <a:ext cx="5819775" cy="248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294" y="4921351"/>
            <a:ext cx="5819775" cy="1190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587" y="2237942"/>
            <a:ext cx="5172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Добавление набора линий, добавление </a:t>
            </a:r>
            <a:r>
              <a:rPr lang="en-US" dirty="0" smtClean="0"/>
              <a:t>DRC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Path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682" y="1863687"/>
            <a:ext cx="3743325" cy="1285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3357" y="1857892"/>
            <a:ext cx="2981325" cy="1971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4780" y="4556639"/>
            <a:ext cx="5095875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705" y="4284561"/>
            <a:ext cx="5934075" cy="218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69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Input from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53" y="1261110"/>
            <a:ext cx="4276725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2025" y="1558290"/>
            <a:ext cx="4010025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4302" y="2604135"/>
            <a:ext cx="6410325" cy="1247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707" y="4009852"/>
            <a:ext cx="2771775" cy="1257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859" y="4094018"/>
            <a:ext cx="40767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4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SKILL Program : </a:t>
            </a:r>
            <a:r>
              <a:rPr lang="en-US" dirty="0" err="1" smtClean="0"/>
              <a:t>axlUIViewCreate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8156" y="935182"/>
            <a:ext cx="7914164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Форум </a:t>
            </a:r>
            <a:r>
              <a:rPr lang="en-US" dirty="0" smtClean="0"/>
              <a:t>PCB SKILL FORUM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467" y="1078771"/>
            <a:ext cx="9172575" cy="534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1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Устаревшие </a:t>
            </a:r>
            <a:r>
              <a:rPr lang="en-US" dirty="0" err="1" smtClean="0"/>
              <a:t>DbId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 </a:t>
            </a:r>
            <a:r>
              <a:rPr lang="en-US" dirty="0" err="1"/>
              <a:t>dbid</a:t>
            </a:r>
            <a:r>
              <a:rPr lang="en-US" dirty="0"/>
              <a:t> is separated from its object, the </a:t>
            </a:r>
            <a:r>
              <a:rPr lang="en-US" dirty="0" err="1"/>
              <a:t>dbid</a:t>
            </a:r>
            <a:r>
              <a:rPr lang="en-US" dirty="0"/>
              <a:t> is considered out-of-scope. </a:t>
            </a:r>
            <a:endParaRPr lang="en-US" dirty="0" smtClean="0"/>
          </a:p>
          <a:p>
            <a:r>
              <a:rPr lang="en-US" dirty="0"/>
              <a:t>Out of scope </a:t>
            </a:r>
            <a:r>
              <a:rPr lang="en-US" dirty="0" err="1"/>
              <a:t>dbids</a:t>
            </a:r>
            <a:r>
              <a:rPr lang="en-US" dirty="0"/>
              <a:t> have no attributes, so they have no object type. If you try to evaluate a </a:t>
            </a:r>
            <a:r>
              <a:rPr lang="en-US" dirty="0" err="1"/>
              <a:t>dbid</a:t>
            </a:r>
            <a:r>
              <a:rPr lang="en-US" dirty="0"/>
              <a:t> that is out of scope, SKILL displays the message</a:t>
            </a:r>
            <a:r>
              <a:rPr lang="en-US" dirty="0" smtClean="0"/>
              <a:t>:</a:t>
            </a:r>
            <a:endParaRPr lang="en-US" dirty="0"/>
          </a:p>
          <a:p>
            <a:pPr marL="1828800" lvl="4" indent="0">
              <a:buNone/>
            </a:pPr>
            <a:r>
              <a:rPr lang="en-US" i="1" dirty="0" err="1"/>
              <a:t>dbid</a:t>
            </a:r>
            <a:r>
              <a:rPr lang="en-US" i="1" dirty="0"/>
              <a:t>: </a:t>
            </a:r>
            <a:r>
              <a:rPr lang="en-US" i="1" dirty="0" smtClean="0"/>
              <a:t>removed</a:t>
            </a:r>
            <a:endParaRPr lang="en-US" dirty="0"/>
          </a:p>
          <a:p>
            <a:r>
              <a:rPr lang="en-US" dirty="0"/>
              <a:t>Using an out of scope </a:t>
            </a:r>
            <a:r>
              <a:rPr lang="en-US" dirty="0" err="1"/>
              <a:t>dbid</a:t>
            </a:r>
            <a:r>
              <a:rPr lang="en-US" dirty="0"/>
              <a:t> in a function causes unexpected </a:t>
            </a:r>
            <a:r>
              <a:rPr lang="en-US" dirty="0" smtClean="0"/>
              <a:t>results</a:t>
            </a:r>
          </a:p>
          <a:p>
            <a:r>
              <a:rPr lang="en-US" dirty="0"/>
              <a:t>A </a:t>
            </a:r>
            <a:r>
              <a:rPr lang="en-US" dirty="0" err="1"/>
              <a:t>dbid</a:t>
            </a:r>
            <a:r>
              <a:rPr lang="en-US" dirty="0"/>
              <a:t> can become separated from its object for any of the following reasons</a:t>
            </a:r>
            <a:r>
              <a:rPr lang="en-US" dirty="0" smtClean="0"/>
              <a:t>: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panose="020B0604020202020204" pitchFamily="34" charset="0"/>
              </a:rPr>
              <a:t>You delete an object</a:t>
            </a:r>
            <a:r>
              <a:rPr lang="en-US" dirty="0" smtClean="0">
                <a:solidFill>
                  <a:srgbClr val="3F3F3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panose="020B0604020202020204" pitchFamily="34" charset="0"/>
              </a:rPr>
              <a:t>You return to Allegro PCB Editor from AXL.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panose="020B0604020202020204" pitchFamily="34" charset="0"/>
              </a:rPr>
              <a:t>You add a connect line that touches an existing connect line. This causes the existing line to break in to two objects, each with a separate </a:t>
            </a:r>
            <a:r>
              <a:rPr lang="en-US" dirty="0" err="1">
                <a:solidFill>
                  <a:srgbClr val="3F3F3F"/>
                </a:solidFill>
                <a:latin typeface="Arial" panose="020B0604020202020204" pitchFamily="34" charset="0"/>
              </a:rPr>
              <a:t>dbid</a:t>
            </a:r>
            <a:r>
              <a:rPr lang="en-US" dirty="0">
                <a:solidFill>
                  <a:srgbClr val="3F3F3F"/>
                </a:solidFill>
                <a:latin typeface="Arial" panose="020B0604020202020204" pitchFamily="34" charset="0"/>
              </a:rPr>
              <a:t>, so the original </a:t>
            </a:r>
            <a:r>
              <a:rPr lang="en-US" dirty="0" err="1">
                <a:solidFill>
                  <a:srgbClr val="3F3F3F"/>
                </a:solidFill>
                <a:latin typeface="Arial" panose="020B0604020202020204" pitchFamily="34" charset="0"/>
              </a:rPr>
              <a:t>dbid</a:t>
            </a:r>
            <a:r>
              <a:rPr lang="en-US" dirty="0">
                <a:solidFill>
                  <a:srgbClr val="3F3F3F"/>
                </a:solidFill>
                <a:latin typeface="Arial" panose="020B0604020202020204" pitchFamily="34" charset="0"/>
              </a:rPr>
              <a:t> of the line no longer denotes the same object</a:t>
            </a:r>
            <a:r>
              <a:rPr lang="en-US" dirty="0" smtClean="0">
                <a:solidFill>
                  <a:srgbClr val="3F3F3F"/>
                </a:solidFill>
                <a:latin typeface="Arial" panose="020B0604020202020204" pitchFamily="34" charset="0"/>
              </a:rPr>
              <a:t>.</a:t>
            </a:r>
          </a:p>
          <a:p>
            <a:pPr lvl="1"/>
            <a:r>
              <a:rPr lang="en-US" dirty="0">
                <a:solidFill>
                  <a:srgbClr val="3F3F3F"/>
                </a:solidFill>
                <a:latin typeface="Arial" panose="020B0604020202020204" pitchFamily="34" charset="0"/>
              </a:rPr>
              <a:t>You run an Allegro PCB Editor command while in SKILL, using the AXL shell </a:t>
            </a:r>
            <a:r>
              <a:rPr lang="en-US" dirty="0" smtClean="0">
                <a:solidFill>
                  <a:srgbClr val="3F3F3F"/>
                </a:solidFill>
                <a:latin typeface="Arial" panose="020B0604020202020204" pitchFamily="34" charset="0"/>
              </a:rPr>
              <a:t>function</a:t>
            </a:r>
          </a:p>
          <a:p>
            <a:pPr lvl="1"/>
            <a:r>
              <a:rPr lang="en-US" dirty="0"/>
              <a:t>You open a new layout.</a:t>
            </a:r>
            <a:endParaRPr lang="en-US" dirty="0">
              <a:solidFill>
                <a:srgbClr val="3F3F3F"/>
              </a:solidFill>
              <a:latin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6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48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5097" y="386499"/>
            <a:ext cx="117740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Register a new Allegro Command</a:t>
            </a:r>
          </a:p>
          <a:p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axlCmdRegister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suppads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'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getNetPads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Define a new function name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getNetPads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defun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getNetPads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let(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logWindow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Create an output file handle to write out results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of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("./suppressed_padstacks.csv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Clear the current selection set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axlClearSelSet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b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Enable Find Filter objects and select object types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axlSetFindFilter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?enabled list("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"pins") ?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onButtons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list("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noall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 "pins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Create a new selection set list of objects defined from the Find Filter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axlAddSelectAll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Save the selection set list to a variable 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ffPinList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axlGetSelSet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9359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523" y="235670"/>
            <a:ext cx="1177407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(label01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"PADSTACK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set the variable lable01 equal to “PADSTACK”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(label02 "SUPPRESSED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set the variable label02 equal to “SUPPRESSED”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(label03 "NETNAME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 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set the variable label03 equal to “NETNAME”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(label04 "LOCATION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set the variable label04 equal to “LOCATION”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;; Print the variable values to the “of” output file handle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(of "%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s,%s,%s,%s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\n" label03 label02 label01 label04)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Loop through all pins in the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pinlist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save the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netname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and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;; set the </a:t>
            </a:r>
            <a:r>
              <a:rPr lang="en-US" sz="1600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padSuppression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value to YES or NO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 p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ffPinList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if(p-&gt;net-&gt;name == "" || p-&gt;net-&gt;name == nil then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"NULL")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else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netName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p-&gt;net-&gt;name)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);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end-if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if(p-&gt;definition-&gt;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padSuppresion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t then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"YES")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else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setq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supValue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"NO")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  );end-if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</a:p>
        </p:txBody>
      </p:sp>
    </p:spTree>
    <p:extLst>
      <p:ext uri="{BB962C8B-B14F-4D97-AF65-F5344CB8AC3E}">
        <p14:creationId xmlns:p14="http://schemas.microsoft.com/office/powerpoint/2010/main" val="195925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374" y="895621"/>
            <a:ext cx="11761508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Print the values from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foreach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loop into the output file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;; delimited by commas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"%L,"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netName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(of "%L,"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supValue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(of "%L," p-&gt;name)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(of "%L" p-&gt;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	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(of "\n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  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close(of) ;;Close the output file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;; Generate an Allegro popup window to review the results of the output file.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logWindow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axlUIViewFileCreate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("suppressed_padstacks.csv" "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Padstack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Suppression Report" nil)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);end-let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);end-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defun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73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0456" y="2301083"/>
            <a:ext cx="2779965" cy="1658176"/>
          </a:xfrm>
        </p:spPr>
        <p:txBody>
          <a:bodyPr/>
          <a:lstStyle/>
          <a:p>
            <a:r>
              <a:rPr lang="en-US" sz="9600" dirty="0" smtClean="0"/>
              <a:t>Q&amp;A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071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14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на сайте </a:t>
            </a:r>
            <a:r>
              <a:rPr lang="ru-RU" dirty="0" err="1" smtClean="0"/>
              <a:t>саппорта</a:t>
            </a:r>
            <a:r>
              <a:rPr lang="ru-RU" dirty="0" smtClean="0"/>
              <a:t> </a:t>
            </a:r>
            <a:r>
              <a:rPr lang="en-US" dirty="0" smtClean="0"/>
              <a:t>COS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0593" y="1085129"/>
            <a:ext cx="7359998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9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Записи семинаров - </a:t>
            </a:r>
            <a:r>
              <a:rPr lang="en-US" dirty="0" smtClean="0"/>
              <a:t>SKILL </a:t>
            </a:r>
            <a:r>
              <a:rPr lang="en-US" dirty="0" err="1" smtClean="0"/>
              <a:t>TechSessions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dalTools </a:t>
            </a:r>
            <a:r>
              <a:rPr lang="en-US" dirty="0">
                <a:hlinkClick r:id="rId3"/>
              </a:rPr>
              <a:t>- Skill Extensions for Productivity in Allegro and DEHDL </a:t>
            </a:r>
            <a:r>
              <a:rPr lang="en-US" dirty="0"/>
              <a:t> </a:t>
            </a:r>
            <a:r>
              <a:rPr lang="en-US" dirty="0" smtClean="0"/>
              <a:t>(Dal Locke) 6/7/2013 </a:t>
            </a:r>
          </a:p>
          <a:p>
            <a:r>
              <a:rPr lang="en-US" dirty="0">
                <a:hlinkClick r:id="rId4"/>
              </a:rPr>
              <a:t>SKILL IDE for developing SKILL code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Bjoern Lindberg</a:t>
            </a:r>
            <a:r>
              <a:rPr lang="en-US" dirty="0"/>
              <a:t>) 8/22/2014 </a:t>
            </a:r>
            <a:endParaRPr lang="en-US" dirty="0" smtClean="0"/>
          </a:p>
          <a:p>
            <a:r>
              <a:rPr lang="en-US" dirty="0" smtClean="0"/>
              <a:t>Allegro Custom Reports</a:t>
            </a:r>
            <a:r>
              <a:rPr lang="en-US" dirty="0"/>
              <a:t>	</a:t>
            </a:r>
            <a:r>
              <a:rPr lang="en-US" dirty="0" smtClean="0"/>
              <a:t>(Marcus Johnson) 10/14/2016</a:t>
            </a:r>
            <a:r>
              <a:rPr 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8849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</a:t>
            </a:r>
            <a:r>
              <a:rPr lang="en-US" dirty="0" smtClean="0"/>
              <a:t>SKILL?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4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dence_16x9_NonConfidential_Template_12.17.2013">
  <a:themeElements>
    <a:clrScheme name="Custom 1">
      <a:dk1>
        <a:srgbClr val="000000"/>
      </a:dk1>
      <a:lt1>
        <a:srgbClr val="FFFFFF"/>
      </a:lt1>
      <a:dk2>
        <a:srgbClr val="3C3C3C"/>
      </a:dk2>
      <a:lt2>
        <a:srgbClr val="FFFFFF"/>
      </a:lt2>
      <a:accent1>
        <a:srgbClr val="999999"/>
      </a:accent1>
      <a:accent2>
        <a:srgbClr val="6A6A6A"/>
      </a:accent2>
      <a:accent3>
        <a:srgbClr val="E31837"/>
      </a:accent3>
      <a:accent4>
        <a:srgbClr val="31A7DF"/>
      </a:accent4>
      <a:accent5>
        <a:srgbClr val="09698D"/>
      </a:accent5>
      <a:accent6>
        <a:srgbClr val="8FA836"/>
      </a:accent6>
      <a:hlink>
        <a:srgbClr val="099E9C"/>
      </a:hlink>
      <a:folHlink>
        <a:srgbClr val="9999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0" id="{EA9C7E2A-CBFC-4088-8ABB-7A0C04B11ABB}" vid="{15F82CD5-4D8C-4B39-99A5-13F27FEBA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_x002d_TS_x0023_ xmlns="9e532077-f30a-4774-bad6-06ab2eabca61">116</Year_x002d_TS_x0023_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F8AF1A778F0F44BADC723F39E3951F" ma:contentTypeVersion="61" ma:contentTypeDescription="Create a new document." ma:contentTypeScope="" ma:versionID="cd1c3e52363bca029944f2fa6a11c112">
  <xsd:schema xmlns:xsd="http://www.w3.org/2001/XMLSchema" xmlns:xs="http://www.w3.org/2001/XMLSchema" xmlns:p="http://schemas.microsoft.com/office/2006/metadata/properties" xmlns:ns2="9e532077-f30a-4774-bad6-06ab2eabca61" targetNamespace="http://schemas.microsoft.com/office/2006/metadata/properties" ma:root="true" ma:fieldsID="b1a294c5960b7c11f2e8fe5bd5b7249b" ns2:_="">
    <xsd:import namespace="9e532077-f30a-4774-bad6-06ab2eabca61"/>
    <xsd:element name="properties">
      <xsd:complexType>
        <xsd:sequence>
          <xsd:element name="documentManagement">
            <xsd:complexType>
              <xsd:all>
                <xsd:element ref="ns2:Year_x002d_TS_x0023_" minOccurs="0"/>
                <xsd:element ref="ns2:Presenter_x003a_Date" minOccurs="0"/>
                <xsd:element ref="ns2:Presenter_x003a_Presenter" minOccurs="0"/>
                <xsd:element ref="ns2:Presenter_x003a_Reg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2077-f30a-4774-bad6-06ab2eabca61" elementFormDefault="qualified">
    <xsd:import namespace="http://schemas.microsoft.com/office/2006/documentManagement/types"/>
    <xsd:import namespace="http://schemas.microsoft.com/office/infopath/2007/PartnerControls"/>
    <xsd:element name="Year_x002d_TS_x0023_" ma:index="8" nillable="true" ma:displayName="Year-TS#" ma:list="{b17212b1-4cba-4045-a23e-783ddcf5d066}" ma:internalName="Year_x002d_TS_x0023_" ma:readOnly="false" ma:showField="Title">
      <xsd:simpleType>
        <xsd:restriction base="dms:Lookup"/>
      </xsd:simpleType>
    </xsd:element>
    <xsd:element name="Presenter_x003a_Date" ma:index="9" nillable="true" ma:displayName="Presenter:Date" ma:list="{b17212b1-4cba-4045-a23e-783ddcf5d066}" ma:internalName="Presenter_x003a_Date" ma:readOnly="true" ma:showField="Date" ma:web="b97255e1-c350-4998-ae7a-14b5e0fe54b7">
      <xsd:simpleType>
        <xsd:restriction base="dms:Lookup"/>
      </xsd:simpleType>
    </xsd:element>
    <xsd:element name="Presenter_x003a_Presenter" ma:index="10" nillable="true" ma:displayName="Presenter:Presenter" ma:list="{b17212b1-4cba-4045-a23e-783ddcf5d066}" ma:internalName="Presenter_x003a_Presenter" ma:readOnly="true" ma:showField="Presenter" ma:web="b97255e1-c350-4998-ae7a-14b5e0fe54b7">
      <xsd:simpleType>
        <xsd:restriction base="dms:Lookup"/>
      </xsd:simpleType>
    </xsd:element>
    <xsd:element name="Presenter_x003a_Region" ma:index="11" nillable="true" ma:displayName="Presenter:Region" ma:list="{b17212b1-4cba-4045-a23e-783ddcf5d066}" ma:internalName="Presenter_x003a_Region" ma:readOnly="true" ma:showField="Region" ma:web="b97255e1-c350-4998-ae7a-14b5e0fe54b7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3B96AB-C6D9-4B86-9110-1F101753835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e532077-f30a-4774-bad6-06ab2eabca6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99154E-ACB7-45A5-AD56-D21C4AC170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BB49BC-77BB-4AD8-AC57-ECC59F2F07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532077-f30a-4774-bad6-06ab2eabca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Cadence_16x9_NonConfidential_Template_2016_v08</Template>
  <TotalTime>8913</TotalTime>
  <Words>3953</Words>
  <Application>Microsoft Office PowerPoint</Application>
  <PresentationFormat>Широкоэкранный</PresentationFormat>
  <Paragraphs>452</Paragraphs>
  <Slides>66</Slides>
  <Notes>63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71" baseType="lpstr">
      <vt:lpstr>"Courier New"</vt:lpstr>
      <vt:lpstr>Arial</vt:lpstr>
      <vt:lpstr>Calibri</vt:lpstr>
      <vt:lpstr>Courier New</vt:lpstr>
      <vt:lpstr>Cadence_16x9_NonConfidential_Template_12.17.2013</vt:lpstr>
      <vt:lpstr>Написание программ на языке SKILL для Allegro </vt:lpstr>
      <vt:lpstr>План</vt:lpstr>
      <vt:lpstr>Взаимосвязанные проекты</vt:lpstr>
      <vt:lpstr>Доступные материалы</vt:lpstr>
      <vt:lpstr>Библиотека готовых программ Allegro SKILL</vt:lpstr>
      <vt:lpstr>Форум PCB SKILL FORUM</vt:lpstr>
      <vt:lpstr>Статьи на сайте саппорта COS</vt:lpstr>
      <vt:lpstr>Записи семинаров - SKILL TechSessions</vt:lpstr>
      <vt:lpstr>Что такое SKILL?</vt:lpstr>
      <vt:lpstr>Что такое SKILL</vt:lpstr>
      <vt:lpstr>История SKILL : LISP</vt:lpstr>
      <vt:lpstr>Как запускать программы SKILL в Allegro</vt:lpstr>
      <vt:lpstr>Running AXL-SKILL: из командной строки PCB </vt:lpstr>
      <vt:lpstr>Запуск терминала AXL-SKILL:TEL SKILL </vt:lpstr>
      <vt:lpstr>Редакторы</vt:lpstr>
      <vt:lpstr>Запуск программы AXL-SKILL в Batch режиме </vt:lpstr>
      <vt:lpstr>Язык SKILL</vt:lpstr>
      <vt:lpstr>SKILL : Комментарии, Переменные</vt:lpstr>
      <vt:lpstr>SKILL вывод текста: print, println, printf </vt:lpstr>
      <vt:lpstr>SKILL типы данных</vt:lpstr>
      <vt:lpstr>SKILL списки</vt:lpstr>
      <vt:lpstr>SKILL работа со списками</vt:lpstr>
      <vt:lpstr>SKILL условия и итерации</vt:lpstr>
      <vt:lpstr>SKILL функции: модульность</vt:lpstr>
      <vt:lpstr>SKILL вызов функции</vt:lpstr>
      <vt:lpstr>SKILL сообщения об ошибках</vt:lpstr>
      <vt:lpstr>SKILL чтение/запись файлов</vt:lpstr>
      <vt:lpstr>Запуск программы SKILL : load</vt:lpstr>
      <vt:lpstr>Распространение программ SKILL : Encrypt , Context</vt:lpstr>
      <vt:lpstr>Инициализация SKILL : ILINIT</vt:lpstr>
      <vt:lpstr>AXL-SKILL : файл ilinit</vt:lpstr>
      <vt:lpstr>Allegro.ilinit для определения путей, загрузки программ</vt:lpstr>
      <vt:lpstr>Добавление пользовательских меню в Allegro.ilinit</vt:lpstr>
      <vt:lpstr>Формы ALLEGRO SKILL (диалоговые окна)</vt:lpstr>
      <vt:lpstr>Как создать форму SKILL</vt:lpstr>
      <vt:lpstr>Создание файла SKILL FORM</vt:lpstr>
      <vt:lpstr>FORM файл:</vt:lpstr>
      <vt:lpstr>Отображение формы</vt:lpstr>
      <vt:lpstr>SKILL формы: реакция на события, Callback</vt:lpstr>
      <vt:lpstr>SKILL формы: работа с данными</vt:lpstr>
      <vt:lpstr>SKILL формы: взаимодействие с окном формы</vt:lpstr>
      <vt:lpstr>Форма во вкладке Options Allergo PCB Editor</vt:lpstr>
      <vt:lpstr>Статьи на саппорте COS</vt:lpstr>
      <vt:lpstr>База данных Allegro SKILL</vt:lpstr>
      <vt:lpstr>База данных AXL-SKILL</vt:lpstr>
      <vt:lpstr>Объекты базы данных AXL</vt:lpstr>
      <vt:lpstr>Идентификаторы объектов dbid (database identifiers) </vt:lpstr>
      <vt:lpstr>Типы объектов</vt:lpstr>
      <vt:lpstr>Пример объекта: объект Design</vt:lpstr>
      <vt:lpstr>Пример: объект DRC</vt:lpstr>
      <vt:lpstr>Объекты БД: доступ к полям</vt:lpstr>
      <vt:lpstr>Что можно делать с dbid?</vt:lpstr>
      <vt:lpstr>Пример программы SKILL</vt:lpstr>
      <vt:lpstr>Функция выбора Find Filter</vt:lpstr>
      <vt:lpstr>Find Filter Function: Пример</vt:lpstr>
      <vt:lpstr>Примеры программ SKILL</vt:lpstr>
      <vt:lpstr>Добавление набора линий, добавление DRC</vt:lpstr>
      <vt:lpstr>Get Input from User</vt:lpstr>
      <vt:lpstr>Example of SKILL Program : axlUIViewCreate</vt:lpstr>
      <vt:lpstr>Устаревшие DbId</vt:lpstr>
      <vt:lpstr>SKILL Case Study</vt:lpstr>
      <vt:lpstr>Презентация PowerPoint</vt:lpstr>
      <vt:lpstr>Презентация PowerPoint</vt:lpstr>
      <vt:lpstr>Презентация PowerPoint</vt:lpstr>
      <vt:lpstr>Q&amp;A</vt:lpstr>
      <vt:lpstr>Презентация PowerPoint</vt:lpstr>
    </vt:vector>
  </TitlesOfParts>
  <Company>Cadence Design Systems,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Allegro Custom Reports</dc:title>
  <dc:creator>Marcus Johnson</dc:creator>
  <cp:lastModifiedBy>Alexander</cp:lastModifiedBy>
  <cp:revision>153</cp:revision>
  <cp:lastPrinted>2017-02-16T08:26:56Z</cp:lastPrinted>
  <dcterms:created xsi:type="dcterms:W3CDTF">2016-10-11T22:20:32Z</dcterms:created>
  <dcterms:modified xsi:type="dcterms:W3CDTF">2019-07-04T14:47:25Z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0x0101003CF8AF1A778F0F44BADC723F39E3951F</vt:lpwstr>
  </property>
</Properties>
</file>